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82" r:id="rId2"/>
    <p:sldId id="283" r:id="rId3"/>
    <p:sldId id="270" r:id="rId4"/>
    <p:sldId id="257" r:id="rId5"/>
    <p:sldId id="265" r:id="rId6"/>
    <p:sldId id="288" r:id="rId7"/>
    <p:sldId id="293" r:id="rId8"/>
    <p:sldId id="289" r:id="rId9"/>
    <p:sldId id="292" r:id="rId10"/>
    <p:sldId id="273" r:id="rId11"/>
    <p:sldId id="269" r:id="rId12"/>
    <p:sldId id="259" r:id="rId13"/>
    <p:sldId id="266" r:id="rId14"/>
    <p:sldId id="294" r:id="rId15"/>
    <p:sldId id="267" r:id="rId16"/>
    <p:sldId id="286" r:id="rId17"/>
    <p:sldId id="271"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03C"/>
    <a:srgbClr val="CCECFF"/>
    <a:srgbClr val="FFFF66"/>
    <a:srgbClr val="FFFFCC"/>
    <a:srgbClr val="F3F4E0"/>
    <a:srgbClr val="F5F5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10" autoAdjust="0"/>
    <p:restoredTop sz="94660"/>
  </p:normalViewPr>
  <p:slideViewPr>
    <p:cSldViewPr snapToGrid="0">
      <p:cViewPr varScale="1">
        <p:scale>
          <a:sx n="109" d="100"/>
          <a:sy n="109" d="100"/>
        </p:scale>
        <p:origin x="55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9A53E2-3883-F7E2-2BC0-A16EA41C483D}"/>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2A218D18-C2F7-11C4-2768-D3553F943013}"/>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6228C408-FD8B-4673-88D5-D1CC62238605}" type="datetimeFigureOut">
              <a:rPr lang="en-GB" smtClean="0"/>
              <a:t>27/03/2024</a:t>
            </a:fld>
            <a:endParaRPr lang="en-GB" dirty="0"/>
          </a:p>
        </p:txBody>
      </p:sp>
      <p:sp>
        <p:nvSpPr>
          <p:cNvPr id="4" name="Footer Placeholder 3">
            <a:extLst>
              <a:ext uri="{FF2B5EF4-FFF2-40B4-BE49-F238E27FC236}">
                <a16:creationId xmlns:a16="http://schemas.microsoft.com/office/drawing/2014/main" id="{3152D3B7-854A-0248-33A7-1A5F1CE76831}"/>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1D5FFDDC-E228-E84E-576F-70173D6BCAC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AA443F69-E4C8-47E2-8EAA-53770F5121E9}" type="slidenum">
              <a:rPr lang="en-GB" smtClean="0"/>
              <a:t>‹#›</a:t>
            </a:fld>
            <a:endParaRPr lang="en-GB" dirty="0"/>
          </a:p>
        </p:txBody>
      </p:sp>
    </p:spTree>
    <p:extLst>
      <p:ext uri="{BB962C8B-B14F-4D97-AF65-F5344CB8AC3E}">
        <p14:creationId xmlns:p14="http://schemas.microsoft.com/office/powerpoint/2010/main" val="219432078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23217940-DA58-4ABD-8A37-11679EB257F9}" type="datetimeFigureOut">
              <a:rPr lang="en-GB" smtClean="0"/>
              <a:t>27/03/2024</a:t>
            </a:fld>
            <a:endParaRPr lang="en-GB"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069DD92E-D003-496B-A75D-914D90BD5235}" type="slidenum">
              <a:rPr lang="en-GB" smtClean="0"/>
              <a:t>‹#›</a:t>
            </a:fld>
            <a:endParaRPr lang="en-GB" dirty="0"/>
          </a:p>
        </p:txBody>
      </p:sp>
    </p:spTree>
    <p:extLst>
      <p:ext uri="{BB962C8B-B14F-4D97-AF65-F5344CB8AC3E}">
        <p14:creationId xmlns:p14="http://schemas.microsoft.com/office/powerpoint/2010/main" val="31280359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CD90-51BB-2989-163C-6E26537853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A50F36-991C-5928-171B-C69CC2B52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D8EEF1-9F8B-7272-3F85-34561288A422}"/>
              </a:ext>
            </a:extLst>
          </p:cNvPr>
          <p:cNvSpPr>
            <a:spLocks noGrp="1"/>
          </p:cNvSpPr>
          <p:nvPr>
            <p:ph type="dt" sz="half" idx="10"/>
          </p:nvPr>
        </p:nvSpPr>
        <p:spPr/>
        <p:txBody>
          <a:bodyPr/>
          <a:lstStyle/>
          <a:p>
            <a:fld id="{7DE07438-0B0B-4584-AC0B-701BBB1B5B61}" type="datetime1">
              <a:rPr lang="en-GB" smtClean="0"/>
              <a:t>27/03/2024</a:t>
            </a:fld>
            <a:endParaRPr lang="en-GB" dirty="0"/>
          </a:p>
        </p:txBody>
      </p:sp>
      <p:sp>
        <p:nvSpPr>
          <p:cNvPr id="5" name="Footer Placeholder 4">
            <a:extLst>
              <a:ext uri="{FF2B5EF4-FFF2-40B4-BE49-F238E27FC236}">
                <a16:creationId xmlns:a16="http://schemas.microsoft.com/office/drawing/2014/main" id="{F462E895-F673-C553-9376-BBFE4C619DAA}"/>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6" name="Slide Number Placeholder 5">
            <a:extLst>
              <a:ext uri="{FF2B5EF4-FFF2-40B4-BE49-F238E27FC236}">
                <a16:creationId xmlns:a16="http://schemas.microsoft.com/office/drawing/2014/main" id="{23FFD45F-73DB-A70B-D216-64BD9B55408C}"/>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376179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6061-2D2A-03D2-32D9-EA329A2899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6E3FDB-2464-5051-BB26-3EF18B3231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79B165-7EED-9DB5-25D1-146A4F572D7D}"/>
              </a:ext>
            </a:extLst>
          </p:cNvPr>
          <p:cNvSpPr>
            <a:spLocks noGrp="1"/>
          </p:cNvSpPr>
          <p:nvPr>
            <p:ph type="dt" sz="half" idx="10"/>
          </p:nvPr>
        </p:nvSpPr>
        <p:spPr/>
        <p:txBody>
          <a:bodyPr/>
          <a:lstStyle/>
          <a:p>
            <a:fld id="{FE6FDE20-DF30-4A0D-8DC6-7B098678720F}" type="datetime1">
              <a:rPr lang="en-GB" smtClean="0"/>
              <a:t>27/03/2024</a:t>
            </a:fld>
            <a:endParaRPr lang="en-GB" dirty="0"/>
          </a:p>
        </p:txBody>
      </p:sp>
      <p:sp>
        <p:nvSpPr>
          <p:cNvPr id="5" name="Footer Placeholder 4">
            <a:extLst>
              <a:ext uri="{FF2B5EF4-FFF2-40B4-BE49-F238E27FC236}">
                <a16:creationId xmlns:a16="http://schemas.microsoft.com/office/drawing/2014/main" id="{3A6B62A3-4DFE-055B-FF48-369E90A45EBB}"/>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6" name="Slide Number Placeholder 5">
            <a:extLst>
              <a:ext uri="{FF2B5EF4-FFF2-40B4-BE49-F238E27FC236}">
                <a16:creationId xmlns:a16="http://schemas.microsoft.com/office/drawing/2014/main" id="{639A40AA-DEC5-BAC5-610B-2E695708EBC1}"/>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319997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12D1A-89DB-C136-569E-DF8920EDA0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BF57DD-9BF5-59DA-5129-48AF1E7189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52C939-238F-57BC-9E8C-1BE37A9E7EBF}"/>
              </a:ext>
            </a:extLst>
          </p:cNvPr>
          <p:cNvSpPr>
            <a:spLocks noGrp="1"/>
          </p:cNvSpPr>
          <p:nvPr>
            <p:ph type="dt" sz="half" idx="10"/>
          </p:nvPr>
        </p:nvSpPr>
        <p:spPr/>
        <p:txBody>
          <a:bodyPr/>
          <a:lstStyle/>
          <a:p>
            <a:fld id="{3C0B129D-3988-484D-B2E9-0B3199E39F2D}" type="datetime1">
              <a:rPr lang="en-GB" smtClean="0"/>
              <a:t>27/03/2024</a:t>
            </a:fld>
            <a:endParaRPr lang="en-GB" dirty="0"/>
          </a:p>
        </p:txBody>
      </p:sp>
      <p:sp>
        <p:nvSpPr>
          <p:cNvPr id="5" name="Footer Placeholder 4">
            <a:extLst>
              <a:ext uri="{FF2B5EF4-FFF2-40B4-BE49-F238E27FC236}">
                <a16:creationId xmlns:a16="http://schemas.microsoft.com/office/drawing/2014/main" id="{7C6D1A30-375A-7A70-D87F-2980E4A4F843}"/>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6" name="Slide Number Placeholder 5">
            <a:extLst>
              <a:ext uri="{FF2B5EF4-FFF2-40B4-BE49-F238E27FC236}">
                <a16:creationId xmlns:a16="http://schemas.microsoft.com/office/drawing/2014/main" id="{1FFD1296-4B0B-D4F4-C3B5-B386BB84F925}"/>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322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B78C-E50F-FD23-1524-5C31726AEF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19EC6F-6CF8-FB74-8167-A9C34ADC2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1ED61-746D-CAC2-CA5A-0FC3D582F067}"/>
              </a:ext>
            </a:extLst>
          </p:cNvPr>
          <p:cNvSpPr>
            <a:spLocks noGrp="1"/>
          </p:cNvSpPr>
          <p:nvPr>
            <p:ph type="dt" sz="half" idx="10"/>
          </p:nvPr>
        </p:nvSpPr>
        <p:spPr/>
        <p:txBody>
          <a:bodyPr/>
          <a:lstStyle/>
          <a:p>
            <a:fld id="{EC4A5950-52C8-47CA-9924-7228A96601D5}" type="datetime1">
              <a:rPr lang="en-GB" smtClean="0"/>
              <a:t>27/03/2024</a:t>
            </a:fld>
            <a:endParaRPr lang="en-GB" dirty="0"/>
          </a:p>
        </p:txBody>
      </p:sp>
      <p:sp>
        <p:nvSpPr>
          <p:cNvPr id="5" name="Footer Placeholder 4">
            <a:extLst>
              <a:ext uri="{FF2B5EF4-FFF2-40B4-BE49-F238E27FC236}">
                <a16:creationId xmlns:a16="http://schemas.microsoft.com/office/drawing/2014/main" id="{84A5817A-15F0-ACB6-2136-FA96B4CE18E9}"/>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6" name="Slide Number Placeholder 5">
            <a:extLst>
              <a:ext uri="{FF2B5EF4-FFF2-40B4-BE49-F238E27FC236}">
                <a16:creationId xmlns:a16="http://schemas.microsoft.com/office/drawing/2014/main" id="{22DCFF10-D072-1BAF-7701-78099B1F9942}"/>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2178258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987DE-EF0C-6D36-1001-5BE4B0C593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3E0E51-E6B5-C403-F9E5-1A3F3A8703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997A5C-A5E6-EEED-586F-23E73BE2E6E3}"/>
              </a:ext>
            </a:extLst>
          </p:cNvPr>
          <p:cNvSpPr>
            <a:spLocks noGrp="1"/>
          </p:cNvSpPr>
          <p:nvPr>
            <p:ph type="dt" sz="half" idx="10"/>
          </p:nvPr>
        </p:nvSpPr>
        <p:spPr/>
        <p:txBody>
          <a:bodyPr/>
          <a:lstStyle/>
          <a:p>
            <a:fld id="{8125EB29-C724-4792-9F31-C1CF4911F3CD}" type="datetime1">
              <a:rPr lang="en-GB" smtClean="0"/>
              <a:t>27/03/2024</a:t>
            </a:fld>
            <a:endParaRPr lang="en-GB" dirty="0"/>
          </a:p>
        </p:txBody>
      </p:sp>
      <p:sp>
        <p:nvSpPr>
          <p:cNvPr id="5" name="Footer Placeholder 4">
            <a:extLst>
              <a:ext uri="{FF2B5EF4-FFF2-40B4-BE49-F238E27FC236}">
                <a16:creationId xmlns:a16="http://schemas.microsoft.com/office/drawing/2014/main" id="{F3EE856E-BE03-2002-42CB-7D39D8533257}"/>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6" name="Slide Number Placeholder 5">
            <a:extLst>
              <a:ext uri="{FF2B5EF4-FFF2-40B4-BE49-F238E27FC236}">
                <a16:creationId xmlns:a16="http://schemas.microsoft.com/office/drawing/2014/main" id="{97EB6F88-A951-1DB3-C002-A02145880814}"/>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899724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88C5-E1FC-9E73-C821-F468386256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5AB30E-2539-5E55-481B-30163E44BA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0AB050-B798-488E-3D04-C36E5C2862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B926DC-3ABD-FD7D-430E-4109869E2317}"/>
              </a:ext>
            </a:extLst>
          </p:cNvPr>
          <p:cNvSpPr>
            <a:spLocks noGrp="1"/>
          </p:cNvSpPr>
          <p:nvPr>
            <p:ph type="dt" sz="half" idx="10"/>
          </p:nvPr>
        </p:nvSpPr>
        <p:spPr/>
        <p:txBody>
          <a:bodyPr/>
          <a:lstStyle/>
          <a:p>
            <a:fld id="{8C5DA557-3A3D-4386-9E42-F5378EA1EE3D}" type="datetime1">
              <a:rPr lang="en-GB" smtClean="0"/>
              <a:t>27/03/2024</a:t>
            </a:fld>
            <a:endParaRPr lang="en-GB" dirty="0"/>
          </a:p>
        </p:txBody>
      </p:sp>
      <p:sp>
        <p:nvSpPr>
          <p:cNvPr id="6" name="Footer Placeholder 5">
            <a:extLst>
              <a:ext uri="{FF2B5EF4-FFF2-40B4-BE49-F238E27FC236}">
                <a16:creationId xmlns:a16="http://schemas.microsoft.com/office/drawing/2014/main" id="{1BEA51BA-A45F-0977-B71B-9525200295DA}"/>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7" name="Slide Number Placeholder 6">
            <a:extLst>
              <a:ext uri="{FF2B5EF4-FFF2-40B4-BE49-F238E27FC236}">
                <a16:creationId xmlns:a16="http://schemas.microsoft.com/office/drawing/2014/main" id="{0B6ECF3C-C82F-C6D6-B8B6-F1D717137D0B}"/>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17011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0DC0-A35D-2726-5333-0E3E47EA94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CA3FD9-3EE8-2339-F143-6F3399E8C7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CB3F3-C45D-A663-C5BB-DAAADF65ED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C2553F-8AA0-402F-AE8B-B86C473B32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7896D-6E37-C2D1-7A88-ECDAA3B549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918ADB-F0B1-651D-3D76-3FA08288E077}"/>
              </a:ext>
            </a:extLst>
          </p:cNvPr>
          <p:cNvSpPr>
            <a:spLocks noGrp="1"/>
          </p:cNvSpPr>
          <p:nvPr>
            <p:ph type="dt" sz="half" idx="10"/>
          </p:nvPr>
        </p:nvSpPr>
        <p:spPr/>
        <p:txBody>
          <a:bodyPr/>
          <a:lstStyle/>
          <a:p>
            <a:fld id="{1EE3E2F3-C30A-46B1-8230-18E556AD0AE3}" type="datetime1">
              <a:rPr lang="en-GB" smtClean="0"/>
              <a:t>27/03/2024</a:t>
            </a:fld>
            <a:endParaRPr lang="en-GB" dirty="0"/>
          </a:p>
        </p:txBody>
      </p:sp>
      <p:sp>
        <p:nvSpPr>
          <p:cNvPr id="8" name="Footer Placeholder 7">
            <a:extLst>
              <a:ext uri="{FF2B5EF4-FFF2-40B4-BE49-F238E27FC236}">
                <a16:creationId xmlns:a16="http://schemas.microsoft.com/office/drawing/2014/main" id="{760264EF-633C-CACA-FB1B-B3E6A4D53AD4}"/>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9" name="Slide Number Placeholder 8">
            <a:extLst>
              <a:ext uri="{FF2B5EF4-FFF2-40B4-BE49-F238E27FC236}">
                <a16:creationId xmlns:a16="http://schemas.microsoft.com/office/drawing/2014/main" id="{6AB5AEA4-EA07-BC1A-5231-AA423510B1AC}"/>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463420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664A-0012-2BC9-85D6-9C992383806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16D15C-AC26-38A9-76AA-7EB31B6963F8}"/>
              </a:ext>
            </a:extLst>
          </p:cNvPr>
          <p:cNvSpPr>
            <a:spLocks noGrp="1"/>
          </p:cNvSpPr>
          <p:nvPr>
            <p:ph type="dt" sz="half" idx="10"/>
          </p:nvPr>
        </p:nvSpPr>
        <p:spPr/>
        <p:txBody>
          <a:bodyPr/>
          <a:lstStyle/>
          <a:p>
            <a:fld id="{B63B2BF1-902D-462F-A285-14E4AA143AF5}" type="datetime1">
              <a:rPr lang="en-GB" smtClean="0"/>
              <a:t>27/03/2024</a:t>
            </a:fld>
            <a:endParaRPr lang="en-GB" dirty="0"/>
          </a:p>
        </p:txBody>
      </p:sp>
      <p:sp>
        <p:nvSpPr>
          <p:cNvPr id="4" name="Footer Placeholder 3">
            <a:extLst>
              <a:ext uri="{FF2B5EF4-FFF2-40B4-BE49-F238E27FC236}">
                <a16:creationId xmlns:a16="http://schemas.microsoft.com/office/drawing/2014/main" id="{17189FBF-093D-BC43-7816-7F4C5BC24A5B}"/>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5" name="Slide Number Placeholder 4">
            <a:extLst>
              <a:ext uri="{FF2B5EF4-FFF2-40B4-BE49-F238E27FC236}">
                <a16:creationId xmlns:a16="http://schemas.microsoft.com/office/drawing/2014/main" id="{6F08113B-32AE-7B67-F5C3-A06F3F179FA0}"/>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65936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498E9D-5CE0-AA7B-F78A-6C1C4B798EA6}"/>
              </a:ext>
            </a:extLst>
          </p:cNvPr>
          <p:cNvSpPr>
            <a:spLocks noGrp="1"/>
          </p:cNvSpPr>
          <p:nvPr>
            <p:ph type="dt" sz="half" idx="10"/>
          </p:nvPr>
        </p:nvSpPr>
        <p:spPr/>
        <p:txBody>
          <a:bodyPr/>
          <a:lstStyle/>
          <a:p>
            <a:fld id="{0B49D2C3-2F52-48A2-9ED6-B6D9774622FA}" type="datetime1">
              <a:rPr lang="en-GB" smtClean="0"/>
              <a:t>27/03/2024</a:t>
            </a:fld>
            <a:endParaRPr lang="en-GB" dirty="0"/>
          </a:p>
        </p:txBody>
      </p:sp>
      <p:sp>
        <p:nvSpPr>
          <p:cNvPr id="3" name="Footer Placeholder 2">
            <a:extLst>
              <a:ext uri="{FF2B5EF4-FFF2-40B4-BE49-F238E27FC236}">
                <a16:creationId xmlns:a16="http://schemas.microsoft.com/office/drawing/2014/main" id="{0071C20F-9ECE-C91B-8E3F-C6AF2906C57C}"/>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4" name="Slide Number Placeholder 3">
            <a:extLst>
              <a:ext uri="{FF2B5EF4-FFF2-40B4-BE49-F238E27FC236}">
                <a16:creationId xmlns:a16="http://schemas.microsoft.com/office/drawing/2014/main" id="{F7F19F1E-28D7-E9FE-B5DF-C43C74CFFC03}"/>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15005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15B3-D6B9-1786-9852-E7967E9DD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C74D8D-EFB4-16AF-F560-AEB0FF52FF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938A48-5E89-1E9D-A8EE-9BE9B2233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BCB5F-E6DA-FF7A-ED3F-A0C1EB601612}"/>
              </a:ext>
            </a:extLst>
          </p:cNvPr>
          <p:cNvSpPr>
            <a:spLocks noGrp="1"/>
          </p:cNvSpPr>
          <p:nvPr>
            <p:ph type="dt" sz="half" idx="10"/>
          </p:nvPr>
        </p:nvSpPr>
        <p:spPr/>
        <p:txBody>
          <a:bodyPr/>
          <a:lstStyle/>
          <a:p>
            <a:fld id="{946A72E1-BEB9-4A55-9B4F-882659D8CAF4}" type="datetime1">
              <a:rPr lang="en-GB" smtClean="0"/>
              <a:t>27/03/2024</a:t>
            </a:fld>
            <a:endParaRPr lang="en-GB" dirty="0"/>
          </a:p>
        </p:txBody>
      </p:sp>
      <p:sp>
        <p:nvSpPr>
          <p:cNvPr id="6" name="Footer Placeholder 5">
            <a:extLst>
              <a:ext uri="{FF2B5EF4-FFF2-40B4-BE49-F238E27FC236}">
                <a16:creationId xmlns:a16="http://schemas.microsoft.com/office/drawing/2014/main" id="{9BDED8D0-67EA-7779-FE29-ADA783750E8D}"/>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7" name="Slide Number Placeholder 6">
            <a:extLst>
              <a:ext uri="{FF2B5EF4-FFF2-40B4-BE49-F238E27FC236}">
                <a16:creationId xmlns:a16="http://schemas.microsoft.com/office/drawing/2014/main" id="{B9D10986-883C-F0BF-38FA-6B56029AA4AA}"/>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367927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1597-7D20-387D-45D6-F15FB5735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856014-418A-3FE3-14CD-E3A361D3B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691DAD1-280C-0F1B-8CB5-14A60706B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DD396-5B30-46F7-9A76-CF8C0F4264CA}"/>
              </a:ext>
            </a:extLst>
          </p:cNvPr>
          <p:cNvSpPr>
            <a:spLocks noGrp="1"/>
          </p:cNvSpPr>
          <p:nvPr>
            <p:ph type="dt" sz="half" idx="10"/>
          </p:nvPr>
        </p:nvSpPr>
        <p:spPr/>
        <p:txBody>
          <a:bodyPr/>
          <a:lstStyle/>
          <a:p>
            <a:fld id="{A9C0B0CE-8415-4857-A41E-3E5F29A69910}" type="datetime1">
              <a:rPr lang="en-GB" smtClean="0"/>
              <a:t>27/03/2024</a:t>
            </a:fld>
            <a:endParaRPr lang="en-GB" dirty="0"/>
          </a:p>
        </p:txBody>
      </p:sp>
      <p:sp>
        <p:nvSpPr>
          <p:cNvPr id="6" name="Footer Placeholder 5">
            <a:extLst>
              <a:ext uri="{FF2B5EF4-FFF2-40B4-BE49-F238E27FC236}">
                <a16:creationId xmlns:a16="http://schemas.microsoft.com/office/drawing/2014/main" id="{DD1470C4-5C7B-6D2B-25FE-5DF67D030F1E}"/>
              </a:ext>
            </a:extLst>
          </p:cNvPr>
          <p:cNvSpPr>
            <a:spLocks noGrp="1"/>
          </p:cNvSpPr>
          <p:nvPr>
            <p:ph type="ftr" sz="quarter" idx="11"/>
          </p:nvPr>
        </p:nvSpPr>
        <p:spPr/>
        <p:txBody>
          <a:bodyPr/>
          <a:lstStyle/>
          <a:p>
            <a:r>
              <a:rPr lang="en-US" dirty="0"/>
              <a:t>Great Bentley Parish Council - Southside Track Working Group</a:t>
            </a:r>
            <a:endParaRPr lang="en-GB" dirty="0"/>
          </a:p>
        </p:txBody>
      </p:sp>
      <p:sp>
        <p:nvSpPr>
          <p:cNvPr id="7" name="Slide Number Placeholder 6">
            <a:extLst>
              <a:ext uri="{FF2B5EF4-FFF2-40B4-BE49-F238E27FC236}">
                <a16:creationId xmlns:a16="http://schemas.microsoft.com/office/drawing/2014/main" id="{2B4EDC2F-0273-35A1-A002-126DD6BAE2A4}"/>
              </a:ext>
            </a:extLst>
          </p:cNvPr>
          <p:cNvSpPr>
            <a:spLocks noGrp="1"/>
          </p:cNvSpPr>
          <p:nvPr>
            <p:ph type="sldNum" sz="quarter" idx="12"/>
          </p:nvPr>
        </p:nvSpPr>
        <p:spPr/>
        <p:txBody>
          <a:bodyPr/>
          <a:lstStyle/>
          <a:p>
            <a:fld id="{91BA1889-C9F7-4688-B8DF-AF6189A2A963}" type="slidenum">
              <a:rPr lang="en-GB" smtClean="0"/>
              <a:t>‹#›</a:t>
            </a:fld>
            <a:endParaRPr lang="en-GB" dirty="0"/>
          </a:p>
        </p:txBody>
      </p:sp>
    </p:spTree>
    <p:extLst>
      <p:ext uri="{BB962C8B-B14F-4D97-AF65-F5344CB8AC3E}">
        <p14:creationId xmlns:p14="http://schemas.microsoft.com/office/powerpoint/2010/main" val="3639504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50306-E244-6304-D185-3BA79B563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2C9F23-CF73-A92B-41F2-6B388604F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1C7732-7464-3CDA-7FD1-44AF8A79E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F70C96-4747-4425-9F60-099B5134C0DB}" type="datetime1">
              <a:rPr lang="en-GB" smtClean="0"/>
              <a:t>27/03/2024</a:t>
            </a:fld>
            <a:endParaRPr lang="en-GB" dirty="0"/>
          </a:p>
        </p:txBody>
      </p:sp>
      <p:sp>
        <p:nvSpPr>
          <p:cNvPr id="5" name="Footer Placeholder 4">
            <a:extLst>
              <a:ext uri="{FF2B5EF4-FFF2-40B4-BE49-F238E27FC236}">
                <a16:creationId xmlns:a16="http://schemas.microsoft.com/office/drawing/2014/main" id="{3BB54DE8-C516-D634-C24A-088618EE8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Great Bentley Parish Council - Southside Track Working Group</a:t>
            </a:r>
            <a:endParaRPr lang="en-GB" dirty="0"/>
          </a:p>
        </p:txBody>
      </p:sp>
      <p:sp>
        <p:nvSpPr>
          <p:cNvPr id="6" name="Slide Number Placeholder 5">
            <a:extLst>
              <a:ext uri="{FF2B5EF4-FFF2-40B4-BE49-F238E27FC236}">
                <a16:creationId xmlns:a16="http://schemas.microsoft.com/office/drawing/2014/main" id="{FA7CFD47-B0EC-A4E7-F2B1-18EB67608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BA1889-C9F7-4688-B8DF-AF6189A2A963}" type="slidenum">
              <a:rPr lang="en-GB" smtClean="0"/>
              <a:t>‹#›</a:t>
            </a:fld>
            <a:endParaRPr lang="en-GB" dirty="0"/>
          </a:p>
        </p:txBody>
      </p:sp>
    </p:spTree>
    <p:extLst>
      <p:ext uri="{BB962C8B-B14F-4D97-AF65-F5344CB8AC3E}">
        <p14:creationId xmlns:p14="http://schemas.microsoft.com/office/powerpoint/2010/main" val="2814358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mailto:clerk@greatbentleyparishcouncil.co.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png"/><Relationship Id="rId7"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2.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2B4739A-71DA-B165-40A6-636005605957}"/>
              </a:ext>
            </a:extLst>
          </p:cNvPr>
          <p:cNvGrpSpPr/>
          <p:nvPr/>
        </p:nvGrpSpPr>
        <p:grpSpPr>
          <a:xfrm>
            <a:off x="7492833" y="196379"/>
            <a:ext cx="4520289" cy="6480000"/>
            <a:chOff x="5839968" y="39433"/>
            <a:chExt cx="4950344" cy="6666436"/>
          </a:xfrm>
          <a:blipFill>
            <a:blip r:embed="rId2"/>
            <a:stretch>
              <a:fillRect/>
            </a:stretch>
          </a:blipFill>
        </p:grpSpPr>
        <p:grpSp>
          <p:nvGrpSpPr>
            <p:cNvPr id="30" name="Group 29">
              <a:extLst>
                <a:ext uri="{FF2B5EF4-FFF2-40B4-BE49-F238E27FC236}">
                  <a16:creationId xmlns:a16="http://schemas.microsoft.com/office/drawing/2014/main" id="{31405A60-E292-F2D0-272B-3F5602EBF473}"/>
                </a:ext>
              </a:extLst>
            </p:cNvPr>
            <p:cNvGrpSpPr/>
            <p:nvPr/>
          </p:nvGrpSpPr>
          <p:grpSpPr>
            <a:xfrm>
              <a:off x="5839968" y="39433"/>
              <a:ext cx="4950344" cy="6666436"/>
              <a:chOff x="5839968" y="39433"/>
              <a:chExt cx="4950344" cy="6666436"/>
            </a:xfrm>
            <a:grpFill/>
          </p:grpSpPr>
          <p:sp>
            <p:nvSpPr>
              <p:cNvPr id="6" name="Hexagon 5">
                <a:extLst>
                  <a:ext uri="{FF2B5EF4-FFF2-40B4-BE49-F238E27FC236}">
                    <a16:creationId xmlns:a16="http://schemas.microsoft.com/office/drawing/2014/main" id="{98017DE0-A964-1846-0981-69B1964605B5}"/>
                  </a:ext>
                </a:extLst>
              </p:cNvPr>
              <p:cNvSpPr/>
              <p:nvPr/>
            </p:nvSpPr>
            <p:spPr>
              <a:xfrm>
                <a:off x="7006861" y="648576"/>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Hexagon 6">
                <a:extLst>
                  <a:ext uri="{FF2B5EF4-FFF2-40B4-BE49-F238E27FC236}">
                    <a16:creationId xmlns:a16="http://schemas.microsoft.com/office/drawing/2014/main" id="{797BC1F1-A487-110F-E4CE-7CAF6A6E856B}"/>
                  </a:ext>
                </a:extLst>
              </p:cNvPr>
              <p:cNvSpPr/>
              <p:nvPr/>
            </p:nvSpPr>
            <p:spPr>
              <a:xfrm>
                <a:off x="7006861" y="1868652"/>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4A71F7ED-2581-19F9-3763-15E3D88C5B1B}"/>
                  </a:ext>
                </a:extLst>
              </p:cNvPr>
              <p:cNvSpPr/>
              <p:nvPr/>
            </p:nvSpPr>
            <p:spPr>
              <a:xfrm>
                <a:off x="8178325" y="1261224"/>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Hexagon 8">
                <a:extLst>
                  <a:ext uri="{FF2B5EF4-FFF2-40B4-BE49-F238E27FC236}">
                    <a16:creationId xmlns:a16="http://schemas.microsoft.com/office/drawing/2014/main" id="{906F9A86-3C4A-F31B-9640-43ADB6A5E759}"/>
                  </a:ext>
                </a:extLst>
              </p:cNvPr>
              <p:cNvSpPr/>
              <p:nvPr/>
            </p:nvSpPr>
            <p:spPr>
              <a:xfrm>
                <a:off x="8178325" y="39433"/>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a:extLst>
                  <a:ext uri="{FF2B5EF4-FFF2-40B4-BE49-F238E27FC236}">
                    <a16:creationId xmlns:a16="http://schemas.microsoft.com/office/drawing/2014/main" id="{F969E407-EBEF-7849-BB66-2B69E09EEE03}"/>
                  </a:ext>
                </a:extLst>
              </p:cNvPr>
              <p:cNvSpPr/>
              <p:nvPr/>
            </p:nvSpPr>
            <p:spPr>
              <a:xfrm>
                <a:off x="9345560" y="648576"/>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Hexagon 13">
                <a:extLst>
                  <a:ext uri="{FF2B5EF4-FFF2-40B4-BE49-F238E27FC236}">
                    <a16:creationId xmlns:a16="http://schemas.microsoft.com/office/drawing/2014/main" id="{10C30BFB-93ED-964B-0E34-04232F033092}"/>
                  </a:ext>
                </a:extLst>
              </p:cNvPr>
              <p:cNvSpPr/>
              <p:nvPr/>
            </p:nvSpPr>
            <p:spPr>
              <a:xfrm>
                <a:off x="9345560" y="1878443"/>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Hexagon 14">
                <a:extLst>
                  <a:ext uri="{FF2B5EF4-FFF2-40B4-BE49-F238E27FC236}">
                    <a16:creationId xmlns:a16="http://schemas.microsoft.com/office/drawing/2014/main" id="{CB4799B0-FC76-6E17-9386-E1455EDC19D8}"/>
                  </a:ext>
                </a:extLst>
              </p:cNvPr>
              <p:cNvSpPr/>
              <p:nvPr/>
            </p:nvSpPr>
            <p:spPr>
              <a:xfrm>
                <a:off x="9345560" y="3103093"/>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a:extLst>
                  <a:ext uri="{FF2B5EF4-FFF2-40B4-BE49-F238E27FC236}">
                    <a16:creationId xmlns:a16="http://schemas.microsoft.com/office/drawing/2014/main" id="{170D277F-3739-E757-2DB9-00E557036224}"/>
                  </a:ext>
                </a:extLst>
              </p:cNvPr>
              <p:cNvSpPr/>
              <p:nvPr/>
            </p:nvSpPr>
            <p:spPr>
              <a:xfrm>
                <a:off x="8178325" y="2491017"/>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Hexagon 17">
                <a:extLst>
                  <a:ext uri="{FF2B5EF4-FFF2-40B4-BE49-F238E27FC236}">
                    <a16:creationId xmlns:a16="http://schemas.microsoft.com/office/drawing/2014/main" id="{86547FD1-C857-E455-EEDE-551F8A98352F}"/>
                  </a:ext>
                </a:extLst>
              </p:cNvPr>
              <p:cNvSpPr/>
              <p:nvPr/>
            </p:nvSpPr>
            <p:spPr>
              <a:xfrm>
                <a:off x="5839968" y="1261224"/>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Hexagon 20">
                <a:extLst>
                  <a:ext uri="{FF2B5EF4-FFF2-40B4-BE49-F238E27FC236}">
                    <a16:creationId xmlns:a16="http://schemas.microsoft.com/office/drawing/2014/main" id="{F13FEDD2-FC74-75D1-6617-C50B68F9AD0D}"/>
                  </a:ext>
                </a:extLst>
              </p:cNvPr>
              <p:cNvSpPr/>
              <p:nvPr/>
            </p:nvSpPr>
            <p:spPr>
              <a:xfrm>
                <a:off x="8178325" y="3719018"/>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Hexagon 21">
                <a:extLst>
                  <a:ext uri="{FF2B5EF4-FFF2-40B4-BE49-F238E27FC236}">
                    <a16:creationId xmlns:a16="http://schemas.microsoft.com/office/drawing/2014/main" id="{8F7EA708-5064-53EB-6187-0B0BC6988FE4}"/>
                  </a:ext>
                </a:extLst>
              </p:cNvPr>
              <p:cNvSpPr/>
              <p:nvPr/>
            </p:nvSpPr>
            <p:spPr>
              <a:xfrm>
                <a:off x="7006861" y="3093301"/>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Hexagon 22">
                <a:extLst>
                  <a:ext uri="{FF2B5EF4-FFF2-40B4-BE49-F238E27FC236}">
                    <a16:creationId xmlns:a16="http://schemas.microsoft.com/office/drawing/2014/main" id="{11129E18-54D2-482F-1148-8DB25886F7F2}"/>
                  </a:ext>
                </a:extLst>
              </p:cNvPr>
              <p:cNvSpPr/>
              <p:nvPr/>
            </p:nvSpPr>
            <p:spPr>
              <a:xfrm>
                <a:off x="5839968" y="2491017"/>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Hexagon 1">
                <a:extLst>
                  <a:ext uri="{FF2B5EF4-FFF2-40B4-BE49-F238E27FC236}">
                    <a16:creationId xmlns:a16="http://schemas.microsoft.com/office/drawing/2014/main" id="{299070D7-1AC4-72D8-B0A9-78CEEC1DA7EA}"/>
                  </a:ext>
                </a:extLst>
              </p:cNvPr>
              <p:cNvSpPr/>
              <p:nvPr/>
            </p:nvSpPr>
            <p:spPr>
              <a:xfrm>
                <a:off x="7006861" y="4321226"/>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Hexagon 2">
                <a:extLst>
                  <a:ext uri="{FF2B5EF4-FFF2-40B4-BE49-F238E27FC236}">
                    <a16:creationId xmlns:a16="http://schemas.microsoft.com/office/drawing/2014/main" id="{C0715F62-1977-9F9A-119E-C7E18CEF88A6}"/>
                  </a:ext>
                </a:extLst>
              </p:cNvPr>
              <p:cNvSpPr/>
              <p:nvPr/>
            </p:nvSpPr>
            <p:spPr>
              <a:xfrm>
                <a:off x="5839968" y="3719018"/>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Hexagon 23">
                <a:extLst>
                  <a:ext uri="{FF2B5EF4-FFF2-40B4-BE49-F238E27FC236}">
                    <a16:creationId xmlns:a16="http://schemas.microsoft.com/office/drawing/2014/main" id="{25B3615C-BD64-E66A-C7E5-D299EA6F0042}"/>
                  </a:ext>
                </a:extLst>
              </p:cNvPr>
              <p:cNvSpPr/>
              <p:nvPr/>
            </p:nvSpPr>
            <p:spPr>
              <a:xfrm>
                <a:off x="5839968" y="39433"/>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Hexagon 25">
                <a:extLst>
                  <a:ext uri="{FF2B5EF4-FFF2-40B4-BE49-F238E27FC236}">
                    <a16:creationId xmlns:a16="http://schemas.microsoft.com/office/drawing/2014/main" id="{FD39BDC0-8655-2659-A7CD-C2875A60B59B}"/>
                  </a:ext>
                </a:extLst>
              </p:cNvPr>
              <p:cNvSpPr/>
              <p:nvPr/>
            </p:nvSpPr>
            <p:spPr>
              <a:xfrm>
                <a:off x="8168001" y="4947590"/>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Hexagon 27">
                <a:extLst>
                  <a:ext uri="{FF2B5EF4-FFF2-40B4-BE49-F238E27FC236}">
                    <a16:creationId xmlns:a16="http://schemas.microsoft.com/office/drawing/2014/main" id="{BA6EC4AF-4736-6E93-7D70-82BDC2497C1C}"/>
                  </a:ext>
                </a:extLst>
              </p:cNvPr>
              <p:cNvSpPr/>
              <p:nvPr/>
            </p:nvSpPr>
            <p:spPr>
              <a:xfrm>
                <a:off x="6986214" y="5526293"/>
                <a:ext cx="1444752" cy="1179576"/>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rapezoid 32">
              <a:extLst>
                <a:ext uri="{FF2B5EF4-FFF2-40B4-BE49-F238E27FC236}">
                  <a16:creationId xmlns:a16="http://schemas.microsoft.com/office/drawing/2014/main" id="{78070F74-B166-969F-19F8-FD8AE9529374}"/>
                </a:ext>
              </a:extLst>
            </p:cNvPr>
            <p:cNvSpPr/>
            <p:nvPr/>
          </p:nvSpPr>
          <p:spPr>
            <a:xfrm rot="10800000">
              <a:off x="7040803" y="49132"/>
              <a:ext cx="1379875" cy="576072"/>
            </a:xfrm>
            <a:custGeom>
              <a:avLst/>
              <a:gdLst>
                <a:gd name="connsiteX0" fmla="*/ 0 w 1196340"/>
                <a:gd name="connsiteY0" fmla="*/ 561785 h 561785"/>
                <a:gd name="connsiteX1" fmla="*/ 140446 w 1196340"/>
                <a:gd name="connsiteY1" fmla="*/ 0 h 561785"/>
                <a:gd name="connsiteX2" fmla="*/ 1055894 w 1196340"/>
                <a:gd name="connsiteY2" fmla="*/ 0 h 561785"/>
                <a:gd name="connsiteX3" fmla="*/ 1196340 w 1196340"/>
                <a:gd name="connsiteY3" fmla="*/ 561785 h 561785"/>
                <a:gd name="connsiteX4" fmla="*/ 0 w 1196340"/>
                <a:gd name="connsiteY4" fmla="*/ 561785 h 561785"/>
                <a:gd name="connsiteX0" fmla="*/ 0 w 1306068"/>
                <a:gd name="connsiteY0" fmla="*/ 543497 h 561785"/>
                <a:gd name="connsiteX1" fmla="*/ 250174 w 1306068"/>
                <a:gd name="connsiteY1" fmla="*/ 0 h 561785"/>
                <a:gd name="connsiteX2" fmla="*/ 1165622 w 1306068"/>
                <a:gd name="connsiteY2" fmla="*/ 0 h 561785"/>
                <a:gd name="connsiteX3" fmla="*/ 1306068 w 1306068"/>
                <a:gd name="connsiteY3" fmla="*/ 561785 h 561785"/>
                <a:gd name="connsiteX4" fmla="*/ 0 w 1306068"/>
                <a:gd name="connsiteY4" fmla="*/ 543497 h 561785"/>
                <a:gd name="connsiteX0" fmla="*/ 0 w 1443228"/>
                <a:gd name="connsiteY0" fmla="*/ 543497 h 552641"/>
                <a:gd name="connsiteX1" fmla="*/ 250174 w 1443228"/>
                <a:gd name="connsiteY1" fmla="*/ 0 h 552641"/>
                <a:gd name="connsiteX2" fmla="*/ 1165622 w 1443228"/>
                <a:gd name="connsiteY2" fmla="*/ 0 h 552641"/>
                <a:gd name="connsiteX3" fmla="*/ 1443228 w 1443228"/>
                <a:gd name="connsiteY3" fmla="*/ 552641 h 552641"/>
                <a:gd name="connsiteX4" fmla="*/ 0 w 1443228"/>
                <a:gd name="connsiteY4" fmla="*/ 543497 h 552641"/>
                <a:gd name="connsiteX0" fmla="*/ 0 w 1492789"/>
                <a:gd name="connsiteY0" fmla="*/ 529790 h 552641"/>
                <a:gd name="connsiteX1" fmla="*/ 299735 w 1492789"/>
                <a:gd name="connsiteY1" fmla="*/ 0 h 552641"/>
                <a:gd name="connsiteX2" fmla="*/ 1215183 w 1492789"/>
                <a:gd name="connsiteY2" fmla="*/ 0 h 552641"/>
                <a:gd name="connsiteX3" fmla="*/ 1492789 w 1492789"/>
                <a:gd name="connsiteY3" fmla="*/ 552641 h 552641"/>
                <a:gd name="connsiteX4" fmla="*/ 0 w 1492789"/>
                <a:gd name="connsiteY4" fmla="*/ 529790 h 55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789" h="552641">
                  <a:moveTo>
                    <a:pt x="0" y="529790"/>
                  </a:moveTo>
                  <a:lnTo>
                    <a:pt x="299735" y="0"/>
                  </a:lnTo>
                  <a:lnTo>
                    <a:pt x="1215183" y="0"/>
                  </a:lnTo>
                  <a:lnTo>
                    <a:pt x="1492789" y="552641"/>
                  </a:lnTo>
                  <a:lnTo>
                    <a:pt x="0" y="5297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5" name="Picture 34" descr="A close-up of a sign&#10;&#10;Description automatically generated with low confidence">
            <a:extLst>
              <a:ext uri="{FF2B5EF4-FFF2-40B4-BE49-F238E27FC236}">
                <a16:creationId xmlns:a16="http://schemas.microsoft.com/office/drawing/2014/main" id="{82070F42-AEA0-2B15-217F-57DBFBCDF32E}"/>
              </a:ext>
            </a:extLst>
          </p:cNvPr>
          <p:cNvPicPr>
            <a:picLocks noChangeAspect="1"/>
          </p:cNvPicPr>
          <p:nvPr/>
        </p:nvPicPr>
        <p:blipFill>
          <a:blip r:embed="rId3"/>
          <a:stretch>
            <a:fillRect/>
          </a:stretch>
        </p:blipFill>
        <p:spPr>
          <a:xfrm>
            <a:off x="379729" y="415271"/>
            <a:ext cx="5418160" cy="1503540"/>
          </a:xfrm>
          <a:prstGeom prst="rect">
            <a:avLst/>
          </a:prstGeom>
        </p:spPr>
      </p:pic>
      <p:sp>
        <p:nvSpPr>
          <p:cNvPr id="37" name="TextBox 36">
            <a:extLst>
              <a:ext uri="{FF2B5EF4-FFF2-40B4-BE49-F238E27FC236}">
                <a16:creationId xmlns:a16="http://schemas.microsoft.com/office/drawing/2014/main" id="{55742217-CCAE-E18F-A627-565B50298720}"/>
              </a:ext>
            </a:extLst>
          </p:cNvPr>
          <p:cNvSpPr txBox="1"/>
          <p:nvPr/>
        </p:nvSpPr>
        <p:spPr>
          <a:xfrm>
            <a:off x="245799" y="3498538"/>
            <a:ext cx="8556536" cy="3162404"/>
          </a:xfrm>
          <a:prstGeom prst="rect">
            <a:avLst/>
          </a:prstGeom>
          <a:noFill/>
        </p:spPr>
        <p:txBody>
          <a:bodyPr wrap="square" rtlCol="0">
            <a:spAutoFit/>
          </a:bodyPr>
          <a:lstStyle/>
          <a:p>
            <a:r>
              <a:rPr lang="en-GB" sz="2800" dirty="0">
                <a:solidFill>
                  <a:schemeClr val="tx2"/>
                </a:solidFill>
                <a:latin typeface="Arial Black" panose="020B0A04020102020204" pitchFamily="34" charset="0"/>
              </a:rPr>
              <a:t>Great Bentley Village Green</a:t>
            </a:r>
          </a:p>
          <a:p>
            <a:r>
              <a:rPr lang="en-GB" sz="4000" b="1" dirty="0">
                <a:solidFill>
                  <a:schemeClr val="accent1"/>
                </a:solidFill>
                <a:latin typeface="Arial Black" panose="020B0A04020102020204" pitchFamily="34" charset="0"/>
              </a:rPr>
              <a:t>Southside Project</a:t>
            </a:r>
          </a:p>
          <a:p>
            <a:r>
              <a:rPr lang="en-GB" sz="2400" dirty="0">
                <a:solidFill>
                  <a:schemeClr val="tx2"/>
                </a:solidFill>
                <a:latin typeface="Arial Black" panose="020B0A04020102020204" pitchFamily="34" charset="0"/>
              </a:rPr>
              <a:t>Illustrative Slides for Discussion</a:t>
            </a:r>
          </a:p>
          <a:p>
            <a:endParaRPr lang="en-GB" sz="1050" dirty="0">
              <a:solidFill>
                <a:schemeClr val="tx2"/>
              </a:solidFill>
              <a:latin typeface="Arial Black" panose="020B0A04020102020204" pitchFamily="34" charset="0"/>
            </a:endParaRPr>
          </a:p>
          <a:p>
            <a:r>
              <a:rPr lang="en-GB" sz="1400" dirty="0">
                <a:solidFill>
                  <a:schemeClr val="tx2"/>
                </a:solidFill>
                <a:latin typeface="Arial Black" panose="020B0A04020102020204" pitchFamily="34" charset="0"/>
              </a:rPr>
              <a:t>March 2024</a:t>
            </a:r>
          </a:p>
          <a:p>
            <a:endParaRPr lang="en-GB" sz="2400" dirty="0">
              <a:solidFill>
                <a:schemeClr val="tx2"/>
              </a:solidFill>
              <a:latin typeface="Arial Black" panose="020B0A04020102020204" pitchFamily="34" charset="0"/>
            </a:endParaRPr>
          </a:p>
          <a:p>
            <a:endParaRPr lang="en-GB" sz="1400" b="0" i="0" dirty="0">
              <a:solidFill>
                <a:schemeClr val="tx2"/>
              </a:solidFill>
              <a:effectLst/>
              <a:latin typeface="Arial Black" panose="020B0A04020102020204" pitchFamily="34" charset="0"/>
              <a:hlinkClick r:id="rId4"/>
            </a:endParaRPr>
          </a:p>
          <a:p>
            <a:r>
              <a:rPr lang="en-GB" sz="1800" b="0" i="0" dirty="0">
                <a:solidFill>
                  <a:srgbClr val="000000"/>
                </a:solidFill>
                <a:effectLst/>
                <a:latin typeface="Arial" panose="020B0604020202020204" pitchFamily="34" charset="0"/>
              </a:rPr>
              <a:t>       </a:t>
            </a:r>
            <a:r>
              <a:rPr lang="en-GB" sz="1600" b="0" i="0" dirty="0">
                <a:solidFill>
                  <a:srgbClr val="000000"/>
                </a:solidFill>
                <a:effectLst/>
                <a:latin typeface="Arial" panose="020B0604020202020204" pitchFamily="34" charset="0"/>
              </a:rPr>
              <a:t>clerk@greatbentleyparishcouncil.co.uk</a:t>
            </a:r>
            <a:br>
              <a:rPr lang="en-GB" sz="1800" b="0" i="0" dirty="0">
                <a:solidFill>
                  <a:srgbClr val="000000"/>
                </a:solidFill>
                <a:effectLst/>
                <a:latin typeface="Arial" panose="020B0604020202020204" pitchFamily="34" charset="0"/>
              </a:rPr>
            </a:br>
            <a:endParaRPr lang="en-GB" sz="1100" b="0" i="0" dirty="0">
              <a:solidFill>
                <a:srgbClr val="000000"/>
              </a:solidFill>
              <a:effectLst/>
              <a:latin typeface="Arial" panose="020B0604020202020204" pitchFamily="34" charset="0"/>
            </a:endParaRPr>
          </a:p>
          <a:p>
            <a:r>
              <a:rPr lang="en-GB" sz="1400" b="0" i="0" dirty="0">
                <a:solidFill>
                  <a:srgbClr val="000000"/>
                </a:solidFill>
                <a:effectLst/>
                <a:latin typeface="Arial" panose="020B0604020202020204" pitchFamily="34" charset="0"/>
              </a:rPr>
              <a:t>         </a:t>
            </a:r>
            <a:r>
              <a:rPr lang="en-GB" sz="1600" b="0" i="0" dirty="0">
                <a:solidFill>
                  <a:srgbClr val="000000"/>
                </a:solidFill>
                <a:effectLst/>
                <a:latin typeface="Arial" panose="020B0604020202020204" pitchFamily="34" charset="0"/>
              </a:rPr>
              <a:t>01206  256410</a:t>
            </a:r>
            <a:endParaRPr lang="en-GB" sz="1400" dirty="0">
              <a:solidFill>
                <a:schemeClr val="tx2"/>
              </a:solidFill>
              <a:latin typeface="Arial Black" panose="020B0A04020102020204" pitchFamily="34" charset="0"/>
            </a:endParaRPr>
          </a:p>
        </p:txBody>
      </p:sp>
      <p:sp>
        <p:nvSpPr>
          <p:cNvPr id="39" name="Rectangle: Rounded Corners 38">
            <a:extLst>
              <a:ext uri="{FF2B5EF4-FFF2-40B4-BE49-F238E27FC236}">
                <a16:creationId xmlns:a16="http://schemas.microsoft.com/office/drawing/2014/main" id="{5D0B0011-F6F2-816E-91D8-49A6D427ECF3}"/>
              </a:ext>
            </a:extLst>
          </p:cNvPr>
          <p:cNvSpPr/>
          <p:nvPr/>
        </p:nvSpPr>
        <p:spPr>
          <a:xfrm>
            <a:off x="162450" y="177526"/>
            <a:ext cx="11848811" cy="6502947"/>
          </a:xfrm>
          <a:prstGeom prst="roundRect">
            <a:avLst>
              <a:gd name="adj" fmla="val 30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descr="Telephone with solid fill">
            <a:extLst>
              <a:ext uri="{FF2B5EF4-FFF2-40B4-BE49-F238E27FC236}">
                <a16:creationId xmlns:a16="http://schemas.microsoft.com/office/drawing/2014/main" id="{EA8F6FD7-7B0F-A644-4057-CBC1BB98D4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780" y="6236517"/>
            <a:ext cx="374715" cy="374715"/>
          </a:xfrm>
          <a:prstGeom prst="rect">
            <a:avLst/>
          </a:prstGeom>
        </p:spPr>
      </p:pic>
      <p:pic>
        <p:nvPicPr>
          <p:cNvPr id="5" name="Graphic 4" descr="Email with solid fill">
            <a:extLst>
              <a:ext uri="{FF2B5EF4-FFF2-40B4-BE49-F238E27FC236}">
                <a16:creationId xmlns:a16="http://schemas.microsoft.com/office/drawing/2014/main" id="{42ED4C2A-89D8-2926-93ED-DDF5E761AC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1448" y="5825762"/>
            <a:ext cx="289381" cy="289381"/>
          </a:xfrm>
          <a:prstGeom prst="rect">
            <a:avLst/>
          </a:prstGeom>
        </p:spPr>
      </p:pic>
    </p:spTree>
    <p:extLst>
      <p:ext uri="{BB962C8B-B14F-4D97-AF65-F5344CB8AC3E}">
        <p14:creationId xmlns:p14="http://schemas.microsoft.com/office/powerpoint/2010/main" val="329440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DD92B5-3BE4-A7CC-0D34-3D1F29E64CAB}"/>
              </a:ext>
            </a:extLst>
          </p:cNvPr>
          <p:cNvSpPr txBox="1"/>
          <p:nvPr/>
        </p:nvSpPr>
        <p:spPr>
          <a:xfrm>
            <a:off x="876693" y="105077"/>
            <a:ext cx="5849772" cy="954107"/>
          </a:xfrm>
          <a:prstGeom prst="rect">
            <a:avLst/>
          </a:prstGeom>
          <a:noFill/>
        </p:spPr>
        <p:txBody>
          <a:bodyPr wrap="square" rtlCol="0">
            <a:spAutoFit/>
          </a:bodyPr>
          <a:lstStyle/>
          <a:p>
            <a:r>
              <a:rPr lang="en-GB" sz="2800" dirty="0"/>
              <a:t>Southside Track West</a:t>
            </a:r>
          </a:p>
          <a:p>
            <a:r>
              <a:rPr lang="en-GB" sz="2800" b="1" dirty="0"/>
              <a:t>Appendix</a:t>
            </a:r>
          </a:p>
        </p:txBody>
      </p:sp>
      <p:sp>
        <p:nvSpPr>
          <p:cNvPr id="5" name="TextBox 4">
            <a:extLst>
              <a:ext uri="{FF2B5EF4-FFF2-40B4-BE49-F238E27FC236}">
                <a16:creationId xmlns:a16="http://schemas.microsoft.com/office/drawing/2014/main" id="{52921C5B-4E04-B65C-08FB-CB0B511A0121}"/>
              </a:ext>
            </a:extLst>
          </p:cNvPr>
          <p:cNvSpPr txBox="1"/>
          <p:nvPr/>
        </p:nvSpPr>
        <p:spPr>
          <a:xfrm>
            <a:off x="93436" y="1664208"/>
            <a:ext cx="8211578" cy="3785652"/>
          </a:xfrm>
          <a:prstGeom prst="rect">
            <a:avLst/>
          </a:prstGeom>
          <a:noFill/>
        </p:spPr>
        <p:txBody>
          <a:bodyPr wrap="square" rtlCol="0">
            <a:spAutoFit/>
          </a:bodyPr>
          <a:lstStyle/>
          <a:p>
            <a:pPr marL="342900" indent="-342900">
              <a:buFont typeface="Wingdings" panose="05000000000000000000" pitchFamily="2" charset="2"/>
              <a:buChar char="§"/>
            </a:pPr>
            <a:r>
              <a:rPr lang="en-GB" sz="2000" dirty="0"/>
              <a:t>Re-surfacing Concept</a:t>
            </a:r>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n-GB" sz="2000" dirty="0"/>
              <a:t>Vehicle Barrier Concept</a:t>
            </a:r>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n-GB" sz="2000" dirty="0"/>
              <a:t>Timber Bollard Concept</a:t>
            </a:r>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n-GB" sz="2000" dirty="0"/>
              <a:t>Signage Concept</a:t>
            </a:r>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n-GB" sz="2000" dirty="0"/>
              <a:t>Photographs : Southside Track</a:t>
            </a:r>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n-GB" sz="2000" dirty="0"/>
              <a:t>Future Project : Southside Track “East”</a:t>
            </a:r>
            <a:br>
              <a:rPr lang="en-GB" sz="2000" dirty="0"/>
            </a:br>
            <a:endParaRPr lang="en-GB" sz="2000" dirty="0"/>
          </a:p>
        </p:txBody>
      </p:sp>
      <p:pic>
        <p:nvPicPr>
          <p:cNvPr id="2" name="Picture 1" descr="A close-up of a sign&#10;&#10;Description automatically generated with low confidence">
            <a:extLst>
              <a:ext uri="{FF2B5EF4-FFF2-40B4-BE49-F238E27FC236}">
                <a16:creationId xmlns:a16="http://schemas.microsoft.com/office/drawing/2014/main" id="{058557EE-C784-B440-CE06-9C9B073098C6}"/>
              </a:ext>
            </a:extLst>
          </p:cNvPr>
          <p:cNvPicPr>
            <a:picLocks noChangeAspect="1"/>
          </p:cNvPicPr>
          <p:nvPr/>
        </p:nvPicPr>
        <p:blipFill rotWithShape="1">
          <a:blip r:embed="rId2"/>
          <a:srcRect r="74821"/>
          <a:stretch/>
        </p:blipFill>
        <p:spPr>
          <a:xfrm>
            <a:off x="200620" y="288482"/>
            <a:ext cx="544097" cy="599658"/>
          </a:xfrm>
          <a:prstGeom prst="rect">
            <a:avLst/>
          </a:prstGeom>
        </p:spPr>
      </p:pic>
      <p:sp>
        <p:nvSpPr>
          <p:cNvPr id="3" name="TextBox 2">
            <a:extLst>
              <a:ext uri="{FF2B5EF4-FFF2-40B4-BE49-F238E27FC236}">
                <a16:creationId xmlns:a16="http://schemas.microsoft.com/office/drawing/2014/main" id="{EF430F63-55C3-2FD1-F809-B2B322DF4CB9}"/>
              </a:ext>
            </a:extLst>
          </p:cNvPr>
          <p:cNvSpPr txBox="1"/>
          <p:nvPr/>
        </p:nvSpPr>
        <p:spPr>
          <a:xfrm>
            <a:off x="11679810" y="6463563"/>
            <a:ext cx="512190" cy="369332"/>
          </a:xfrm>
          <a:prstGeom prst="rect">
            <a:avLst/>
          </a:prstGeom>
          <a:noFill/>
        </p:spPr>
        <p:txBody>
          <a:bodyPr wrap="square" rtlCol="0">
            <a:spAutoFit/>
          </a:bodyPr>
          <a:lstStyle/>
          <a:p>
            <a:r>
              <a:rPr lang="en-GB" b="1" dirty="0">
                <a:solidFill>
                  <a:srgbClr val="0070C0"/>
                </a:solidFill>
              </a:rPr>
              <a:t>10</a:t>
            </a:r>
          </a:p>
        </p:txBody>
      </p:sp>
    </p:spTree>
    <p:extLst>
      <p:ext uri="{BB962C8B-B14F-4D97-AF65-F5344CB8AC3E}">
        <p14:creationId xmlns:p14="http://schemas.microsoft.com/office/powerpoint/2010/main" val="307557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23C93B-5E41-0565-EFBB-8A96A9961E1C}"/>
              </a:ext>
            </a:extLst>
          </p:cNvPr>
          <p:cNvSpPr/>
          <p:nvPr/>
        </p:nvSpPr>
        <p:spPr>
          <a:xfrm>
            <a:off x="164366" y="1125174"/>
            <a:ext cx="6709880" cy="3336208"/>
          </a:xfrm>
          <a:custGeom>
            <a:avLst/>
            <a:gdLst>
              <a:gd name="connsiteX0" fmla="*/ 0 w 6709880"/>
              <a:gd name="connsiteY0" fmla="*/ 199572 h 3336208"/>
              <a:gd name="connsiteX1" fmla="*/ 199572 w 6709880"/>
              <a:gd name="connsiteY1" fmla="*/ 0 h 3336208"/>
              <a:gd name="connsiteX2" fmla="*/ 893753 w 6709880"/>
              <a:gd name="connsiteY2" fmla="*/ 0 h 3336208"/>
              <a:gd name="connsiteX3" fmla="*/ 1461719 w 6709880"/>
              <a:gd name="connsiteY3" fmla="*/ 0 h 3336208"/>
              <a:gd name="connsiteX4" fmla="*/ 1903471 w 6709880"/>
              <a:gd name="connsiteY4" fmla="*/ 0 h 3336208"/>
              <a:gd name="connsiteX5" fmla="*/ 2534544 w 6709880"/>
              <a:gd name="connsiteY5" fmla="*/ 0 h 3336208"/>
              <a:gd name="connsiteX6" fmla="*/ 3165618 w 6709880"/>
              <a:gd name="connsiteY6" fmla="*/ 0 h 3336208"/>
              <a:gd name="connsiteX7" fmla="*/ 3670477 w 6709880"/>
              <a:gd name="connsiteY7" fmla="*/ 0 h 3336208"/>
              <a:gd name="connsiteX8" fmla="*/ 4364658 w 6709880"/>
              <a:gd name="connsiteY8" fmla="*/ 0 h 3336208"/>
              <a:gd name="connsiteX9" fmla="*/ 4806409 w 6709880"/>
              <a:gd name="connsiteY9" fmla="*/ 0 h 3336208"/>
              <a:gd name="connsiteX10" fmla="*/ 5500590 w 6709880"/>
              <a:gd name="connsiteY10" fmla="*/ 0 h 3336208"/>
              <a:gd name="connsiteX11" fmla="*/ 6510308 w 6709880"/>
              <a:gd name="connsiteY11" fmla="*/ 0 h 3336208"/>
              <a:gd name="connsiteX12" fmla="*/ 6709880 w 6709880"/>
              <a:gd name="connsiteY12" fmla="*/ 199572 h 3336208"/>
              <a:gd name="connsiteX13" fmla="*/ 6709880 w 6709880"/>
              <a:gd name="connsiteY13" fmla="*/ 845726 h 3336208"/>
              <a:gd name="connsiteX14" fmla="*/ 6709880 w 6709880"/>
              <a:gd name="connsiteY14" fmla="*/ 1345027 h 3336208"/>
              <a:gd name="connsiteX15" fmla="*/ 6709880 w 6709880"/>
              <a:gd name="connsiteY15" fmla="*/ 1844328 h 3336208"/>
              <a:gd name="connsiteX16" fmla="*/ 6709880 w 6709880"/>
              <a:gd name="connsiteY16" fmla="*/ 2431741 h 3336208"/>
              <a:gd name="connsiteX17" fmla="*/ 6709880 w 6709880"/>
              <a:gd name="connsiteY17" fmla="*/ 3136636 h 3336208"/>
              <a:gd name="connsiteX18" fmla="*/ 6510308 w 6709880"/>
              <a:gd name="connsiteY18" fmla="*/ 3336208 h 3336208"/>
              <a:gd name="connsiteX19" fmla="*/ 5753020 w 6709880"/>
              <a:gd name="connsiteY19" fmla="*/ 3336208 h 3336208"/>
              <a:gd name="connsiteX20" fmla="*/ 5248161 w 6709880"/>
              <a:gd name="connsiteY20" fmla="*/ 3336208 h 3336208"/>
              <a:gd name="connsiteX21" fmla="*/ 4806409 w 6709880"/>
              <a:gd name="connsiteY21" fmla="*/ 3336208 h 3336208"/>
              <a:gd name="connsiteX22" fmla="*/ 4049121 w 6709880"/>
              <a:gd name="connsiteY22" fmla="*/ 3336208 h 3336208"/>
              <a:gd name="connsiteX23" fmla="*/ 3354940 w 6709880"/>
              <a:gd name="connsiteY23" fmla="*/ 3336208 h 3336208"/>
              <a:gd name="connsiteX24" fmla="*/ 2786974 w 6709880"/>
              <a:gd name="connsiteY24" fmla="*/ 3336208 h 3336208"/>
              <a:gd name="connsiteX25" fmla="*/ 2282115 w 6709880"/>
              <a:gd name="connsiteY25" fmla="*/ 3336208 h 3336208"/>
              <a:gd name="connsiteX26" fmla="*/ 1714149 w 6709880"/>
              <a:gd name="connsiteY26" fmla="*/ 3336208 h 3336208"/>
              <a:gd name="connsiteX27" fmla="*/ 1209290 w 6709880"/>
              <a:gd name="connsiteY27" fmla="*/ 3336208 h 3336208"/>
              <a:gd name="connsiteX28" fmla="*/ 199572 w 6709880"/>
              <a:gd name="connsiteY28" fmla="*/ 3336208 h 3336208"/>
              <a:gd name="connsiteX29" fmla="*/ 0 w 6709880"/>
              <a:gd name="connsiteY29" fmla="*/ 3136636 h 3336208"/>
              <a:gd name="connsiteX30" fmla="*/ 0 w 6709880"/>
              <a:gd name="connsiteY30" fmla="*/ 2607964 h 3336208"/>
              <a:gd name="connsiteX31" fmla="*/ 0 w 6709880"/>
              <a:gd name="connsiteY31" fmla="*/ 1991181 h 3336208"/>
              <a:gd name="connsiteX32" fmla="*/ 0 w 6709880"/>
              <a:gd name="connsiteY32" fmla="*/ 1491880 h 3336208"/>
              <a:gd name="connsiteX33" fmla="*/ 0 w 6709880"/>
              <a:gd name="connsiteY33" fmla="*/ 933838 h 3336208"/>
              <a:gd name="connsiteX34" fmla="*/ 0 w 6709880"/>
              <a:gd name="connsiteY34" fmla="*/ 199572 h 33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9880" h="3336208" fill="none" extrusionOk="0">
                <a:moveTo>
                  <a:pt x="0" y="199572"/>
                </a:moveTo>
                <a:cubicBezTo>
                  <a:pt x="19721" y="87256"/>
                  <a:pt x="75156" y="8921"/>
                  <a:pt x="199572" y="0"/>
                </a:cubicBezTo>
                <a:cubicBezTo>
                  <a:pt x="372014" y="13264"/>
                  <a:pt x="632652" y="-500"/>
                  <a:pt x="893753" y="0"/>
                </a:cubicBezTo>
                <a:cubicBezTo>
                  <a:pt x="1154854" y="500"/>
                  <a:pt x="1269418" y="-5419"/>
                  <a:pt x="1461719" y="0"/>
                </a:cubicBezTo>
                <a:cubicBezTo>
                  <a:pt x="1654020" y="5419"/>
                  <a:pt x="1722839" y="-4236"/>
                  <a:pt x="1903471" y="0"/>
                </a:cubicBezTo>
                <a:cubicBezTo>
                  <a:pt x="2084103" y="4236"/>
                  <a:pt x="2353796" y="21096"/>
                  <a:pt x="2534544" y="0"/>
                </a:cubicBezTo>
                <a:cubicBezTo>
                  <a:pt x="2715292" y="-21096"/>
                  <a:pt x="2926487" y="-7561"/>
                  <a:pt x="3165618" y="0"/>
                </a:cubicBezTo>
                <a:cubicBezTo>
                  <a:pt x="3404749" y="7561"/>
                  <a:pt x="3544716" y="-16987"/>
                  <a:pt x="3670477" y="0"/>
                </a:cubicBezTo>
                <a:cubicBezTo>
                  <a:pt x="3796238" y="16987"/>
                  <a:pt x="4152202" y="31692"/>
                  <a:pt x="4364658" y="0"/>
                </a:cubicBezTo>
                <a:cubicBezTo>
                  <a:pt x="4577114" y="-31692"/>
                  <a:pt x="4693663" y="20367"/>
                  <a:pt x="4806409" y="0"/>
                </a:cubicBezTo>
                <a:cubicBezTo>
                  <a:pt x="4919155" y="-20367"/>
                  <a:pt x="5267735" y="23278"/>
                  <a:pt x="5500590" y="0"/>
                </a:cubicBezTo>
                <a:cubicBezTo>
                  <a:pt x="5733445" y="-23278"/>
                  <a:pt x="6253032" y="42104"/>
                  <a:pt x="6510308" y="0"/>
                </a:cubicBezTo>
                <a:cubicBezTo>
                  <a:pt x="6600868" y="-2878"/>
                  <a:pt x="6688952" y="100063"/>
                  <a:pt x="6709880" y="199572"/>
                </a:cubicBezTo>
                <a:cubicBezTo>
                  <a:pt x="6707164" y="465587"/>
                  <a:pt x="6682404" y="707895"/>
                  <a:pt x="6709880" y="845726"/>
                </a:cubicBezTo>
                <a:cubicBezTo>
                  <a:pt x="6737356" y="983557"/>
                  <a:pt x="6722226" y="1109148"/>
                  <a:pt x="6709880" y="1345027"/>
                </a:cubicBezTo>
                <a:cubicBezTo>
                  <a:pt x="6697534" y="1580906"/>
                  <a:pt x="6694257" y="1641377"/>
                  <a:pt x="6709880" y="1844328"/>
                </a:cubicBezTo>
                <a:cubicBezTo>
                  <a:pt x="6725503" y="2047279"/>
                  <a:pt x="6723882" y="2180561"/>
                  <a:pt x="6709880" y="2431741"/>
                </a:cubicBezTo>
                <a:cubicBezTo>
                  <a:pt x="6695878" y="2682921"/>
                  <a:pt x="6698659" y="2835433"/>
                  <a:pt x="6709880" y="3136636"/>
                </a:cubicBezTo>
                <a:cubicBezTo>
                  <a:pt x="6710043" y="3239097"/>
                  <a:pt x="6618357" y="3344025"/>
                  <a:pt x="6510308" y="3336208"/>
                </a:cubicBezTo>
                <a:cubicBezTo>
                  <a:pt x="6141012" y="3336570"/>
                  <a:pt x="6034041" y="3371937"/>
                  <a:pt x="5753020" y="3336208"/>
                </a:cubicBezTo>
                <a:cubicBezTo>
                  <a:pt x="5471999" y="3300479"/>
                  <a:pt x="5486729" y="3327640"/>
                  <a:pt x="5248161" y="3336208"/>
                </a:cubicBezTo>
                <a:cubicBezTo>
                  <a:pt x="5009593" y="3344776"/>
                  <a:pt x="4983842" y="3350840"/>
                  <a:pt x="4806409" y="3336208"/>
                </a:cubicBezTo>
                <a:cubicBezTo>
                  <a:pt x="4628976" y="3321576"/>
                  <a:pt x="4392207" y="3351730"/>
                  <a:pt x="4049121" y="3336208"/>
                </a:cubicBezTo>
                <a:cubicBezTo>
                  <a:pt x="3706035" y="3320686"/>
                  <a:pt x="3646003" y="3327925"/>
                  <a:pt x="3354940" y="3336208"/>
                </a:cubicBezTo>
                <a:cubicBezTo>
                  <a:pt x="3063877" y="3344491"/>
                  <a:pt x="3002845" y="3308627"/>
                  <a:pt x="2786974" y="3336208"/>
                </a:cubicBezTo>
                <a:cubicBezTo>
                  <a:pt x="2571103" y="3363789"/>
                  <a:pt x="2470495" y="3346714"/>
                  <a:pt x="2282115" y="3336208"/>
                </a:cubicBezTo>
                <a:cubicBezTo>
                  <a:pt x="2093735" y="3325702"/>
                  <a:pt x="1903442" y="3342483"/>
                  <a:pt x="1714149" y="3336208"/>
                </a:cubicBezTo>
                <a:cubicBezTo>
                  <a:pt x="1524856" y="3329933"/>
                  <a:pt x="1363268" y="3334571"/>
                  <a:pt x="1209290" y="3336208"/>
                </a:cubicBezTo>
                <a:cubicBezTo>
                  <a:pt x="1055312" y="3337845"/>
                  <a:pt x="626547" y="3289268"/>
                  <a:pt x="199572" y="3336208"/>
                </a:cubicBezTo>
                <a:cubicBezTo>
                  <a:pt x="91503" y="3343188"/>
                  <a:pt x="6883" y="3249158"/>
                  <a:pt x="0" y="3136636"/>
                </a:cubicBezTo>
                <a:cubicBezTo>
                  <a:pt x="-17190" y="3011808"/>
                  <a:pt x="-22110" y="2748687"/>
                  <a:pt x="0" y="2607964"/>
                </a:cubicBezTo>
                <a:cubicBezTo>
                  <a:pt x="22110" y="2467241"/>
                  <a:pt x="-30474" y="2289775"/>
                  <a:pt x="0" y="1991181"/>
                </a:cubicBezTo>
                <a:cubicBezTo>
                  <a:pt x="30474" y="1692587"/>
                  <a:pt x="-11306" y="1669719"/>
                  <a:pt x="0" y="1491880"/>
                </a:cubicBezTo>
                <a:cubicBezTo>
                  <a:pt x="11306" y="1314041"/>
                  <a:pt x="3068" y="1181657"/>
                  <a:pt x="0" y="933838"/>
                </a:cubicBezTo>
                <a:cubicBezTo>
                  <a:pt x="-3068" y="686019"/>
                  <a:pt x="11276" y="544846"/>
                  <a:pt x="0" y="199572"/>
                </a:cubicBezTo>
                <a:close/>
              </a:path>
              <a:path w="6709880" h="3336208" stroke="0" extrusionOk="0">
                <a:moveTo>
                  <a:pt x="0" y="199572"/>
                </a:moveTo>
                <a:cubicBezTo>
                  <a:pt x="-13080" y="92200"/>
                  <a:pt x="82159" y="-12680"/>
                  <a:pt x="199572" y="0"/>
                </a:cubicBezTo>
                <a:cubicBezTo>
                  <a:pt x="320384" y="13071"/>
                  <a:pt x="631623" y="16250"/>
                  <a:pt x="767538" y="0"/>
                </a:cubicBezTo>
                <a:cubicBezTo>
                  <a:pt x="903453" y="-16250"/>
                  <a:pt x="1057186" y="3379"/>
                  <a:pt x="1209290" y="0"/>
                </a:cubicBezTo>
                <a:cubicBezTo>
                  <a:pt x="1361394" y="-3379"/>
                  <a:pt x="1558302" y="14387"/>
                  <a:pt x="1651041" y="0"/>
                </a:cubicBezTo>
                <a:cubicBezTo>
                  <a:pt x="1743780" y="-14387"/>
                  <a:pt x="1961606" y="20554"/>
                  <a:pt x="2219008" y="0"/>
                </a:cubicBezTo>
                <a:cubicBezTo>
                  <a:pt x="2476410" y="-20554"/>
                  <a:pt x="2441610" y="21561"/>
                  <a:pt x="2660759" y="0"/>
                </a:cubicBezTo>
                <a:cubicBezTo>
                  <a:pt x="2879908" y="-21561"/>
                  <a:pt x="3092104" y="-19410"/>
                  <a:pt x="3228725" y="0"/>
                </a:cubicBezTo>
                <a:cubicBezTo>
                  <a:pt x="3365346" y="19410"/>
                  <a:pt x="3549444" y="2214"/>
                  <a:pt x="3859799" y="0"/>
                </a:cubicBezTo>
                <a:cubicBezTo>
                  <a:pt x="4170154" y="-2214"/>
                  <a:pt x="4177730" y="7749"/>
                  <a:pt x="4301550" y="0"/>
                </a:cubicBezTo>
                <a:cubicBezTo>
                  <a:pt x="4425370" y="-7749"/>
                  <a:pt x="4660360" y="-17963"/>
                  <a:pt x="4806409" y="0"/>
                </a:cubicBezTo>
                <a:cubicBezTo>
                  <a:pt x="4952458" y="17963"/>
                  <a:pt x="5260611" y="12737"/>
                  <a:pt x="5563698" y="0"/>
                </a:cubicBezTo>
                <a:cubicBezTo>
                  <a:pt x="5866785" y="-12737"/>
                  <a:pt x="6287770" y="-21164"/>
                  <a:pt x="6510308" y="0"/>
                </a:cubicBezTo>
                <a:cubicBezTo>
                  <a:pt x="6635431" y="-29"/>
                  <a:pt x="6729671" y="75519"/>
                  <a:pt x="6709880" y="199572"/>
                </a:cubicBezTo>
                <a:cubicBezTo>
                  <a:pt x="6732750" y="406270"/>
                  <a:pt x="6718305" y="596245"/>
                  <a:pt x="6709880" y="728244"/>
                </a:cubicBezTo>
                <a:cubicBezTo>
                  <a:pt x="6701455" y="860243"/>
                  <a:pt x="6716298" y="1224909"/>
                  <a:pt x="6709880" y="1374398"/>
                </a:cubicBezTo>
                <a:cubicBezTo>
                  <a:pt x="6703462" y="1523887"/>
                  <a:pt x="6704017" y="1788312"/>
                  <a:pt x="6709880" y="1903069"/>
                </a:cubicBezTo>
                <a:cubicBezTo>
                  <a:pt x="6715743" y="2017826"/>
                  <a:pt x="6705398" y="2166479"/>
                  <a:pt x="6709880" y="2402370"/>
                </a:cubicBezTo>
                <a:cubicBezTo>
                  <a:pt x="6714362" y="2638261"/>
                  <a:pt x="6722907" y="2803476"/>
                  <a:pt x="6709880" y="3136636"/>
                </a:cubicBezTo>
                <a:cubicBezTo>
                  <a:pt x="6711882" y="3245295"/>
                  <a:pt x="6621655" y="3346764"/>
                  <a:pt x="6510308" y="3336208"/>
                </a:cubicBezTo>
                <a:cubicBezTo>
                  <a:pt x="6142498" y="3367049"/>
                  <a:pt x="5934165" y="3315768"/>
                  <a:pt x="5753020" y="3336208"/>
                </a:cubicBezTo>
                <a:cubicBezTo>
                  <a:pt x="5571875" y="3356648"/>
                  <a:pt x="5358206" y="3307426"/>
                  <a:pt x="4995731" y="3336208"/>
                </a:cubicBezTo>
                <a:cubicBezTo>
                  <a:pt x="4633256" y="3364990"/>
                  <a:pt x="4688513" y="3352738"/>
                  <a:pt x="4427765" y="3336208"/>
                </a:cubicBezTo>
                <a:cubicBezTo>
                  <a:pt x="4167017" y="3319678"/>
                  <a:pt x="4107883" y="3352242"/>
                  <a:pt x="3796692" y="3336208"/>
                </a:cubicBezTo>
                <a:cubicBezTo>
                  <a:pt x="3485501" y="3320174"/>
                  <a:pt x="3317115" y="3361632"/>
                  <a:pt x="3165618" y="3336208"/>
                </a:cubicBezTo>
                <a:cubicBezTo>
                  <a:pt x="3014121" y="3310784"/>
                  <a:pt x="2734912" y="3320866"/>
                  <a:pt x="2597652" y="3336208"/>
                </a:cubicBezTo>
                <a:cubicBezTo>
                  <a:pt x="2460392" y="3351550"/>
                  <a:pt x="2201323" y="3343572"/>
                  <a:pt x="1966578" y="3336208"/>
                </a:cubicBezTo>
                <a:cubicBezTo>
                  <a:pt x="1731833" y="3328844"/>
                  <a:pt x="1708297" y="3331827"/>
                  <a:pt x="1461719" y="3336208"/>
                </a:cubicBezTo>
                <a:cubicBezTo>
                  <a:pt x="1215141" y="3340589"/>
                  <a:pt x="985276" y="3326134"/>
                  <a:pt x="830646" y="3336208"/>
                </a:cubicBezTo>
                <a:cubicBezTo>
                  <a:pt x="676016" y="3346282"/>
                  <a:pt x="380452" y="3363455"/>
                  <a:pt x="199572" y="3336208"/>
                </a:cubicBezTo>
                <a:cubicBezTo>
                  <a:pt x="90366" y="3343790"/>
                  <a:pt x="-8771" y="3233008"/>
                  <a:pt x="0" y="3136636"/>
                </a:cubicBezTo>
                <a:cubicBezTo>
                  <a:pt x="885" y="2919325"/>
                  <a:pt x="-9959" y="2694416"/>
                  <a:pt x="0" y="2549223"/>
                </a:cubicBezTo>
                <a:cubicBezTo>
                  <a:pt x="9959" y="2404030"/>
                  <a:pt x="20939" y="2236456"/>
                  <a:pt x="0" y="1961810"/>
                </a:cubicBezTo>
                <a:cubicBezTo>
                  <a:pt x="-20939" y="1687164"/>
                  <a:pt x="-13485" y="1629820"/>
                  <a:pt x="0" y="1433139"/>
                </a:cubicBezTo>
                <a:cubicBezTo>
                  <a:pt x="13485" y="1236458"/>
                  <a:pt x="-9684" y="1090104"/>
                  <a:pt x="0" y="845726"/>
                </a:cubicBezTo>
                <a:cubicBezTo>
                  <a:pt x="9684" y="601348"/>
                  <a:pt x="19791" y="497267"/>
                  <a:pt x="0" y="199572"/>
                </a:cubicBezTo>
                <a:close/>
              </a:path>
            </a:pathLst>
          </a:custGeom>
          <a:solidFill>
            <a:schemeClr val="bg1"/>
          </a:solidFill>
          <a:ln w="9525">
            <a:solidFill>
              <a:schemeClr val="bg1">
                <a:lumMod val="75000"/>
              </a:schemeClr>
            </a:solidFill>
            <a:extLst>
              <a:ext uri="{C807C97D-BFC1-408E-A445-0C87EB9F89A2}">
                <ask:lineSketchStyleProps xmlns:ask="http://schemas.microsoft.com/office/drawing/2018/sketchyshapes" sd="2784988060">
                  <a:prstGeom prst="roundRect">
                    <a:avLst>
                      <a:gd name="adj" fmla="val 5982"/>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DC1FC9C4-3F8E-A6E6-8226-D096AFB969BC}"/>
              </a:ext>
            </a:extLst>
          </p:cNvPr>
          <p:cNvSpPr txBox="1"/>
          <p:nvPr/>
        </p:nvSpPr>
        <p:spPr>
          <a:xfrm>
            <a:off x="867266" y="105077"/>
            <a:ext cx="5859199" cy="954107"/>
          </a:xfrm>
          <a:prstGeom prst="rect">
            <a:avLst/>
          </a:prstGeom>
          <a:noFill/>
        </p:spPr>
        <p:txBody>
          <a:bodyPr wrap="square" rtlCol="0">
            <a:spAutoFit/>
          </a:bodyPr>
          <a:lstStyle/>
          <a:p>
            <a:r>
              <a:rPr lang="en-GB" sz="2800" dirty="0"/>
              <a:t>Appendix</a:t>
            </a:r>
          </a:p>
          <a:p>
            <a:r>
              <a:rPr lang="en-GB" sz="2800" b="1" dirty="0"/>
              <a:t>Re-surfacing Concept</a:t>
            </a:r>
          </a:p>
        </p:txBody>
      </p:sp>
      <p:sp>
        <p:nvSpPr>
          <p:cNvPr id="2057" name="Rectangle 2056">
            <a:extLst>
              <a:ext uri="{FF2B5EF4-FFF2-40B4-BE49-F238E27FC236}">
                <a16:creationId xmlns:a16="http://schemas.microsoft.com/office/drawing/2014/main" id="{B62C9C5D-E135-8666-1ACE-1B1EBD5A6955}"/>
              </a:ext>
            </a:extLst>
          </p:cNvPr>
          <p:cNvSpPr/>
          <p:nvPr/>
        </p:nvSpPr>
        <p:spPr>
          <a:xfrm>
            <a:off x="2445544" y="3240820"/>
            <a:ext cx="2545620" cy="343677"/>
          </a:xfrm>
          <a:prstGeom prst="rect">
            <a:avLst/>
          </a:prstGeom>
          <a:pattFill prst="pct5">
            <a:fgClr>
              <a:schemeClr val="tx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9" name="Rectangle 2058" descr="Vintage old red brick wall">
            <a:extLst>
              <a:ext uri="{FF2B5EF4-FFF2-40B4-BE49-F238E27FC236}">
                <a16:creationId xmlns:a16="http://schemas.microsoft.com/office/drawing/2014/main" id="{745B047D-B5DB-FEB7-3235-86A6F24580C9}"/>
              </a:ext>
            </a:extLst>
          </p:cNvPr>
          <p:cNvSpPr/>
          <p:nvPr/>
        </p:nvSpPr>
        <p:spPr>
          <a:xfrm>
            <a:off x="3296099" y="3593078"/>
            <a:ext cx="834644" cy="664209"/>
          </a:xfrm>
          <a:prstGeom prst="rect">
            <a:avLst/>
          </a:prstGeom>
          <a:pattFill prst="dashHorz">
            <a:fgClr>
              <a:schemeClr val="bg2">
                <a:lumMod val="5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2" name="Rectangle 2061" descr="Patch of short green grass">
            <a:extLst>
              <a:ext uri="{FF2B5EF4-FFF2-40B4-BE49-F238E27FC236}">
                <a16:creationId xmlns:a16="http://schemas.microsoft.com/office/drawing/2014/main" id="{2244E007-EA20-85BE-1D27-B613D4595EBB}"/>
              </a:ext>
            </a:extLst>
          </p:cNvPr>
          <p:cNvSpPr/>
          <p:nvPr/>
        </p:nvSpPr>
        <p:spPr>
          <a:xfrm>
            <a:off x="4130743" y="3583932"/>
            <a:ext cx="860081" cy="673355"/>
          </a:xfrm>
          <a:prstGeom prst="rect">
            <a:avLst/>
          </a:prstGeom>
          <a:pattFill prst="wdUpDiag">
            <a:fgClr>
              <a:srgbClr val="00B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3" name="Rectangle 2062">
            <a:extLst>
              <a:ext uri="{FF2B5EF4-FFF2-40B4-BE49-F238E27FC236}">
                <a16:creationId xmlns:a16="http://schemas.microsoft.com/office/drawing/2014/main" id="{113D95DD-24DE-B8EC-4AF4-941D6A1B9C06}"/>
              </a:ext>
            </a:extLst>
          </p:cNvPr>
          <p:cNvSpPr/>
          <p:nvPr/>
        </p:nvSpPr>
        <p:spPr>
          <a:xfrm>
            <a:off x="2436060" y="2063232"/>
            <a:ext cx="2545620" cy="1168443"/>
          </a:xfrm>
          <a:prstGeom prst="rect">
            <a:avLst/>
          </a:prstGeom>
          <a:pattFill prst="pct90">
            <a:fgClr>
              <a:schemeClr val="tx1"/>
            </a:fgClr>
            <a:bgClr>
              <a:schemeClr val="tx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4" name="Rectangle 2063" descr="Patch of short green grass">
            <a:extLst>
              <a:ext uri="{FF2B5EF4-FFF2-40B4-BE49-F238E27FC236}">
                <a16:creationId xmlns:a16="http://schemas.microsoft.com/office/drawing/2014/main" id="{BB1C10B1-D47B-B309-741E-A00ECE2842D0}"/>
              </a:ext>
            </a:extLst>
          </p:cNvPr>
          <p:cNvSpPr/>
          <p:nvPr/>
        </p:nvSpPr>
        <p:spPr>
          <a:xfrm>
            <a:off x="2453499" y="3583932"/>
            <a:ext cx="834644" cy="664209"/>
          </a:xfrm>
          <a:prstGeom prst="rect">
            <a:avLst/>
          </a:prstGeom>
          <a:pattFill prst="wdUpDiag">
            <a:fgClr>
              <a:srgbClr val="00B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7" name="Rectangle 2066" descr="Patch of short green grass">
            <a:extLst>
              <a:ext uri="{FF2B5EF4-FFF2-40B4-BE49-F238E27FC236}">
                <a16:creationId xmlns:a16="http://schemas.microsoft.com/office/drawing/2014/main" id="{13CE24A6-DA2A-85B2-4BF9-45368DC971CF}"/>
              </a:ext>
            </a:extLst>
          </p:cNvPr>
          <p:cNvSpPr/>
          <p:nvPr/>
        </p:nvSpPr>
        <p:spPr>
          <a:xfrm>
            <a:off x="2445544" y="1257319"/>
            <a:ext cx="2558794" cy="820482"/>
          </a:xfrm>
          <a:prstGeom prst="rect">
            <a:avLst/>
          </a:prstGeom>
          <a:pattFill prst="pct60">
            <a:fgClr>
              <a:srgbClr val="00B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9" name="TextBox 2068">
            <a:extLst>
              <a:ext uri="{FF2B5EF4-FFF2-40B4-BE49-F238E27FC236}">
                <a16:creationId xmlns:a16="http://schemas.microsoft.com/office/drawing/2014/main" id="{3F9CF8A8-4C26-C6E1-0DEF-AD3789C28754}"/>
              </a:ext>
            </a:extLst>
          </p:cNvPr>
          <p:cNvSpPr txBox="1"/>
          <p:nvPr/>
        </p:nvSpPr>
        <p:spPr>
          <a:xfrm>
            <a:off x="225204" y="2372243"/>
            <a:ext cx="1855538" cy="307777"/>
          </a:xfrm>
          <a:prstGeom prst="rect">
            <a:avLst/>
          </a:prstGeom>
          <a:noFill/>
        </p:spPr>
        <p:txBody>
          <a:bodyPr wrap="square" rtlCol="0">
            <a:spAutoFit/>
          </a:bodyPr>
          <a:lstStyle/>
          <a:p>
            <a:r>
              <a:rPr lang="en-GB" sz="1400" b="1" dirty="0"/>
              <a:t>Tarmac Surface</a:t>
            </a:r>
          </a:p>
        </p:txBody>
      </p:sp>
      <p:sp>
        <p:nvSpPr>
          <p:cNvPr id="2070" name="TextBox 2069">
            <a:extLst>
              <a:ext uri="{FF2B5EF4-FFF2-40B4-BE49-F238E27FC236}">
                <a16:creationId xmlns:a16="http://schemas.microsoft.com/office/drawing/2014/main" id="{F77C999E-235D-63F3-82D2-B8FE72ED3C19}"/>
              </a:ext>
            </a:extLst>
          </p:cNvPr>
          <p:cNvSpPr txBox="1"/>
          <p:nvPr/>
        </p:nvSpPr>
        <p:spPr>
          <a:xfrm>
            <a:off x="251517" y="3255421"/>
            <a:ext cx="2101243" cy="307777"/>
          </a:xfrm>
          <a:prstGeom prst="rect">
            <a:avLst/>
          </a:prstGeom>
          <a:noFill/>
        </p:spPr>
        <p:txBody>
          <a:bodyPr wrap="square" rtlCol="0">
            <a:spAutoFit/>
          </a:bodyPr>
          <a:lstStyle/>
          <a:p>
            <a:r>
              <a:rPr lang="en-GB" sz="1400" b="1" dirty="0"/>
              <a:t>Asphalt Scalping's</a:t>
            </a:r>
            <a:endParaRPr lang="en-GB" sz="1400" dirty="0"/>
          </a:p>
        </p:txBody>
      </p:sp>
      <p:cxnSp>
        <p:nvCxnSpPr>
          <p:cNvPr id="2073" name="Straight Connector 2072">
            <a:extLst>
              <a:ext uri="{FF2B5EF4-FFF2-40B4-BE49-F238E27FC236}">
                <a16:creationId xmlns:a16="http://schemas.microsoft.com/office/drawing/2014/main" id="{C631D1DB-1E88-2DDD-4667-E1A9F373864F}"/>
              </a:ext>
            </a:extLst>
          </p:cNvPr>
          <p:cNvCxnSpPr>
            <a:cxnSpLocks/>
          </p:cNvCxnSpPr>
          <p:nvPr/>
        </p:nvCxnSpPr>
        <p:spPr>
          <a:xfrm flipH="1" flipV="1">
            <a:off x="321296" y="2063233"/>
            <a:ext cx="6113302" cy="28602"/>
          </a:xfrm>
          <a:prstGeom prst="line">
            <a:avLst/>
          </a:prstGeom>
          <a:ln w="6350">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074" name="Straight Connector 2073">
            <a:extLst>
              <a:ext uri="{FF2B5EF4-FFF2-40B4-BE49-F238E27FC236}">
                <a16:creationId xmlns:a16="http://schemas.microsoft.com/office/drawing/2014/main" id="{73DD1263-E452-B7ED-931D-DC8414B1DE73}"/>
              </a:ext>
            </a:extLst>
          </p:cNvPr>
          <p:cNvCxnSpPr>
            <a:cxnSpLocks/>
          </p:cNvCxnSpPr>
          <p:nvPr/>
        </p:nvCxnSpPr>
        <p:spPr>
          <a:xfrm flipH="1">
            <a:off x="312152" y="3226561"/>
            <a:ext cx="6122446" cy="5225"/>
          </a:xfrm>
          <a:prstGeom prst="line">
            <a:avLst/>
          </a:prstGeom>
          <a:ln w="6350">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075" name="Straight Connector 2074">
            <a:extLst>
              <a:ext uri="{FF2B5EF4-FFF2-40B4-BE49-F238E27FC236}">
                <a16:creationId xmlns:a16="http://schemas.microsoft.com/office/drawing/2014/main" id="{006D5F3B-CFCC-C40C-083D-811875D3FEF9}"/>
              </a:ext>
            </a:extLst>
          </p:cNvPr>
          <p:cNvCxnSpPr>
            <a:cxnSpLocks/>
          </p:cNvCxnSpPr>
          <p:nvPr/>
        </p:nvCxnSpPr>
        <p:spPr>
          <a:xfrm flipH="1" flipV="1">
            <a:off x="312152" y="3583932"/>
            <a:ext cx="6122446" cy="17101"/>
          </a:xfrm>
          <a:prstGeom prst="line">
            <a:avLst/>
          </a:prstGeom>
          <a:ln w="6350">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1026" name="Picture 2" descr="Image result for tarmac road with gravel edges">
            <a:extLst>
              <a:ext uri="{FF2B5EF4-FFF2-40B4-BE49-F238E27FC236}">
                <a16:creationId xmlns:a16="http://schemas.microsoft.com/office/drawing/2014/main" id="{6E949611-7C8C-E668-EF1C-20A8B290BD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59" b="1668"/>
          <a:stretch/>
        </p:blipFill>
        <p:spPr bwMode="auto">
          <a:xfrm>
            <a:off x="-17234" y="4549426"/>
            <a:ext cx="2097976" cy="2324635"/>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2092">
            <a:extLst>
              <a:ext uri="{FF2B5EF4-FFF2-40B4-BE49-F238E27FC236}">
                <a16:creationId xmlns:a16="http://schemas.microsoft.com/office/drawing/2014/main" id="{134F5022-57C4-A715-AA09-7C443ACD3F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6680" y="4549989"/>
            <a:ext cx="3490449" cy="2324638"/>
          </a:xfrm>
          <a:prstGeom prst="rect">
            <a:avLst/>
          </a:prstGeom>
        </p:spPr>
      </p:pic>
      <p:pic>
        <p:nvPicPr>
          <p:cNvPr id="2094" name="Picture 2093">
            <a:extLst>
              <a:ext uri="{FF2B5EF4-FFF2-40B4-BE49-F238E27FC236}">
                <a16:creationId xmlns:a16="http://schemas.microsoft.com/office/drawing/2014/main" id="{3AC4FB0C-65D1-9395-6FC8-39D4F12AC24D}"/>
              </a:ext>
            </a:extLst>
          </p:cNvPr>
          <p:cNvPicPr>
            <a:picLocks noChangeAspect="1"/>
          </p:cNvPicPr>
          <p:nvPr/>
        </p:nvPicPr>
        <p:blipFill rotWithShape="1">
          <a:blip r:embed="rId4"/>
          <a:srcRect r="22460"/>
          <a:stretch/>
        </p:blipFill>
        <p:spPr>
          <a:xfrm>
            <a:off x="5603067" y="4549426"/>
            <a:ext cx="2712348" cy="2324637"/>
          </a:xfrm>
          <a:prstGeom prst="rect">
            <a:avLst/>
          </a:prstGeom>
        </p:spPr>
      </p:pic>
      <p:pic>
        <p:nvPicPr>
          <p:cNvPr id="2095" name="Picture 2094">
            <a:extLst>
              <a:ext uri="{FF2B5EF4-FFF2-40B4-BE49-F238E27FC236}">
                <a16:creationId xmlns:a16="http://schemas.microsoft.com/office/drawing/2014/main" id="{AB87859E-E6BA-F947-E416-8B881B83EAC9}"/>
              </a:ext>
            </a:extLst>
          </p:cNvPr>
          <p:cNvPicPr>
            <a:picLocks noChangeAspect="1"/>
          </p:cNvPicPr>
          <p:nvPr/>
        </p:nvPicPr>
        <p:blipFill rotWithShape="1">
          <a:blip r:embed="rId5">
            <a:extLst>
              <a:ext uri="{28A0092B-C50C-407E-A947-70E740481C1C}">
                <a14:useLocalDpi xmlns:a14="http://schemas.microsoft.com/office/drawing/2010/main" val="0"/>
              </a:ext>
            </a:extLst>
          </a:blip>
          <a:srcRect l="2373" t="44798" r="-2373" b="373"/>
          <a:stretch/>
        </p:blipFill>
        <p:spPr>
          <a:xfrm>
            <a:off x="8334434" y="4549423"/>
            <a:ext cx="3179856" cy="2324638"/>
          </a:xfrm>
          <a:prstGeom prst="rect">
            <a:avLst/>
          </a:prstGeom>
        </p:spPr>
      </p:pic>
      <p:sp>
        <p:nvSpPr>
          <p:cNvPr id="2097" name="TextBox 2096">
            <a:extLst>
              <a:ext uri="{FF2B5EF4-FFF2-40B4-BE49-F238E27FC236}">
                <a16:creationId xmlns:a16="http://schemas.microsoft.com/office/drawing/2014/main" id="{95C7A493-0F53-5E2A-E1C9-D88CB6A7909A}"/>
              </a:ext>
            </a:extLst>
          </p:cNvPr>
          <p:cNvSpPr txBox="1"/>
          <p:nvPr/>
        </p:nvSpPr>
        <p:spPr>
          <a:xfrm>
            <a:off x="-1" y="6474889"/>
            <a:ext cx="7305676" cy="369332"/>
          </a:xfrm>
          <a:prstGeom prst="rect">
            <a:avLst/>
          </a:prstGeom>
          <a:noFill/>
        </p:spPr>
        <p:txBody>
          <a:bodyPr wrap="square" rtlCol="0">
            <a:spAutoFit/>
          </a:bodyPr>
          <a:lstStyle/>
          <a:p>
            <a:r>
              <a:rPr lang="en-GB" b="1" dirty="0">
                <a:solidFill>
                  <a:srgbClr val="FFFF00"/>
                </a:solidFill>
              </a:rPr>
              <a:t>Images of Surfaces are for illustration purposes only</a:t>
            </a:r>
          </a:p>
        </p:txBody>
      </p:sp>
      <p:sp>
        <p:nvSpPr>
          <p:cNvPr id="2102" name="TextBox 2101">
            <a:extLst>
              <a:ext uri="{FF2B5EF4-FFF2-40B4-BE49-F238E27FC236}">
                <a16:creationId xmlns:a16="http://schemas.microsoft.com/office/drawing/2014/main" id="{519D2BE5-6D58-372B-A1F7-E26F42B4371C}"/>
              </a:ext>
            </a:extLst>
          </p:cNvPr>
          <p:cNvSpPr txBox="1"/>
          <p:nvPr/>
        </p:nvSpPr>
        <p:spPr>
          <a:xfrm>
            <a:off x="5211298" y="2491238"/>
            <a:ext cx="1464150" cy="261610"/>
          </a:xfrm>
          <a:prstGeom prst="rect">
            <a:avLst/>
          </a:prstGeom>
          <a:noFill/>
        </p:spPr>
        <p:txBody>
          <a:bodyPr wrap="square" rtlCol="0">
            <a:spAutoFit/>
          </a:bodyPr>
          <a:lstStyle/>
          <a:p>
            <a:r>
              <a:rPr lang="en-GB" sz="1100" dirty="0"/>
              <a:t>Width : 3.5 metres</a:t>
            </a:r>
          </a:p>
        </p:txBody>
      </p:sp>
      <p:sp>
        <p:nvSpPr>
          <p:cNvPr id="2103" name="TextBox 2102">
            <a:extLst>
              <a:ext uri="{FF2B5EF4-FFF2-40B4-BE49-F238E27FC236}">
                <a16:creationId xmlns:a16="http://schemas.microsoft.com/office/drawing/2014/main" id="{9CB6F3D5-E460-3F67-8764-261D6D8DA112}"/>
              </a:ext>
            </a:extLst>
          </p:cNvPr>
          <p:cNvSpPr txBox="1"/>
          <p:nvPr/>
        </p:nvSpPr>
        <p:spPr>
          <a:xfrm>
            <a:off x="5211297" y="3285062"/>
            <a:ext cx="1662949" cy="261610"/>
          </a:xfrm>
          <a:prstGeom prst="rect">
            <a:avLst/>
          </a:prstGeom>
          <a:noFill/>
        </p:spPr>
        <p:txBody>
          <a:bodyPr wrap="square" rtlCol="0">
            <a:spAutoFit/>
          </a:bodyPr>
          <a:lstStyle/>
          <a:p>
            <a:r>
              <a:rPr lang="en-GB" sz="1100" dirty="0"/>
              <a:t>Width &amp; Depth : variable</a:t>
            </a:r>
          </a:p>
        </p:txBody>
      </p:sp>
      <p:graphicFrame>
        <p:nvGraphicFramePr>
          <p:cNvPr id="2107" name="Table 2106">
            <a:extLst>
              <a:ext uri="{FF2B5EF4-FFF2-40B4-BE49-F238E27FC236}">
                <a16:creationId xmlns:a16="http://schemas.microsoft.com/office/drawing/2014/main" id="{8C55D234-5DD8-8556-3B34-538C63701E93}"/>
              </a:ext>
            </a:extLst>
          </p:cNvPr>
          <p:cNvGraphicFramePr>
            <a:graphicFrameLocks noGrp="1"/>
          </p:cNvGraphicFramePr>
          <p:nvPr>
            <p:extLst>
              <p:ext uri="{D42A27DB-BD31-4B8C-83A1-F6EECF244321}">
                <p14:modId xmlns:p14="http://schemas.microsoft.com/office/powerpoint/2010/main" val="4161144441"/>
              </p:ext>
            </p:extLst>
          </p:nvPr>
        </p:nvGraphicFramePr>
        <p:xfrm>
          <a:off x="7365405" y="510435"/>
          <a:ext cx="4090779" cy="3961606"/>
        </p:xfrm>
        <a:graphic>
          <a:graphicData uri="http://schemas.openxmlformats.org/drawingml/2006/table">
            <a:tbl>
              <a:tblPr firstRow="1" bandRow="1">
                <a:tableStyleId>{5C22544A-7EE6-4342-B048-85BDC9FD1C3A}</a:tableStyleId>
              </a:tblPr>
              <a:tblGrid>
                <a:gridCol w="4090779">
                  <a:extLst>
                    <a:ext uri="{9D8B030D-6E8A-4147-A177-3AD203B41FA5}">
                      <a16:colId xmlns:a16="http://schemas.microsoft.com/office/drawing/2014/main" val="967699673"/>
                    </a:ext>
                  </a:extLst>
                </a:gridCol>
              </a:tblGrid>
              <a:tr h="395446">
                <a:tc>
                  <a:txBody>
                    <a:bodyPr/>
                    <a:lstStyle/>
                    <a:p>
                      <a:r>
                        <a:rPr lang="en-GB" dirty="0">
                          <a:solidFill>
                            <a:schemeClr val="tx1"/>
                          </a:solidFill>
                        </a:rPr>
                        <a:t>Track Surface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412749">
                <a:tc>
                  <a:txBody>
                    <a:bodyPr/>
                    <a:lstStyle/>
                    <a:p>
                      <a:pPr marL="171450" indent="-171450">
                        <a:buFont typeface="Wingdings" panose="05000000000000000000" pitchFamily="2" charset="2"/>
                        <a:buChar char="§"/>
                      </a:pPr>
                      <a:r>
                        <a:rPr lang="en-GB" sz="1200" b="1" dirty="0"/>
                        <a:t>Existing unbound track to be shaped and re-graded to 3.5m wide </a:t>
                      </a:r>
                      <a:r>
                        <a:rPr lang="en-GB" sz="1200" dirty="0"/>
                        <a:t>and reduced to approximately 50mm below existing levels as preparation for Tarmac surface</a:t>
                      </a:r>
                      <a:endParaRPr lang="en-GB" sz="1200" b="0" dirty="0">
                        <a:solidFill>
                          <a:schemeClr val="tx1"/>
                        </a:solidFill>
                      </a:endParaRPr>
                    </a:p>
                    <a:p>
                      <a:pPr marL="171450" indent="-171450">
                        <a:buFont typeface="Wingdings" panose="05000000000000000000" pitchFamily="2" charset="2"/>
                        <a:buChar char="§"/>
                      </a:pPr>
                      <a:r>
                        <a:rPr lang="en-GB" sz="1200" b="1" dirty="0">
                          <a:solidFill>
                            <a:schemeClr val="tx1"/>
                          </a:solidFill>
                        </a:rPr>
                        <a:t>Apply tarmac surface to 3.5 metres </a:t>
                      </a:r>
                      <a:r>
                        <a:rPr lang="en-GB" sz="1200" b="0" dirty="0">
                          <a:solidFill>
                            <a:schemeClr val="tx1"/>
                          </a:solidFill>
                        </a:rPr>
                        <a:t>wide:</a:t>
                      </a:r>
                      <a:br>
                        <a:rPr lang="en-GB" sz="1200" b="1" dirty="0">
                          <a:solidFill>
                            <a:schemeClr val="tx1"/>
                          </a:solidFill>
                        </a:rPr>
                      </a:br>
                      <a:r>
                        <a:rPr lang="en-GB" sz="1200" b="1" dirty="0">
                          <a:solidFill>
                            <a:schemeClr val="tx1"/>
                          </a:solidFill>
                        </a:rPr>
                        <a:t>- </a:t>
                      </a:r>
                      <a:r>
                        <a:rPr lang="en-GB" sz="1200" b="0" dirty="0">
                          <a:solidFill>
                            <a:schemeClr val="tx1"/>
                          </a:solidFill>
                        </a:rPr>
                        <a:t>cambered surface to shed water</a:t>
                      </a:r>
                      <a:br>
                        <a:rPr lang="en-GB" sz="1200" b="0" dirty="0">
                          <a:solidFill>
                            <a:schemeClr val="tx1"/>
                          </a:solidFill>
                        </a:rPr>
                      </a:br>
                      <a:r>
                        <a:rPr lang="en-GB" sz="1200" b="0" dirty="0">
                          <a:solidFill>
                            <a:schemeClr val="tx1"/>
                          </a:solidFill>
                        </a:rPr>
                        <a:t>- minimum of 60mm thick</a:t>
                      </a:r>
                      <a:br>
                        <a:rPr lang="en-GB" sz="1200" b="0" dirty="0">
                          <a:solidFill>
                            <a:schemeClr val="tx1"/>
                          </a:solidFill>
                        </a:rPr>
                      </a:br>
                      <a:r>
                        <a:rPr lang="en-GB" sz="1200" b="0" dirty="0">
                          <a:solidFill>
                            <a:schemeClr val="tx1"/>
                          </a:solidFill>
                        </a:rPr>
                        <a:t>- surface will not deteriorate short term</a:t>
                      </a:r>
                      <a:br>
                        <a:rPr lang="en-GB" sz="1200" b="0" dirty="0">
                          <a:solidFill>
                            <a:schemeClr val="tx1"/>
                          </a:solidFill>
                        </a:rPr>
                      </a:br>
                      <a:r>
                        <a:rPr lang="en-GB" sz="1200" b="0" dirty="0">
                          <a:solidFill>
                            <a:schemeClr val="tx1"/>
                          </a:solidFill>
                        </a:rPr>
                        <a:t>- easily repairable (patched) if required</a:t>
                      </a:r>
                    </a:p>
                    <a:p>
                      <a:pPr marL="171450" indent="-171450">
                        <a:buFont typeface="Wingdings" panose="05000000000000000000" pitchFamily="2" charset="2"/>
                        <a:buChar char="§"/>
                      </a:pPr>
                      <a:r>
                        <a:rPr lang="en-GB" sz="1200" b="1" dirty="0">
                          <a:solidFill>
                            <a:schemeClr val="tx1"/>
                          </a:solidFill>
                        </a:rPr>
                        <a:t>Total accessible width </a:t>
                      </a:r>
                      <a:r>
                        <a:rPr lang="en-GB" sz="1200" b="0" dirty="0">
                          <a:solidFill>
                            <a:schemeClr val="tx1"/>
                          </a:solidFill>
                        </a:rPr>
                        <a:t>between residential boundaries and the timber bollards (where applicable) will be approximately 5m </a:t>
                      </a:r>
                      <a:br>
                        <a:rPr lang="en-GB" sz="1200" b="0" dirty="0">
                          <a:solidFill>
                            <a:schemeClr val="tx1"/>
                          </a:solidFill>
                        </a:rPr>
                      </a:br>
                      <a:r>
                        <a:rPr lang="en-GB" sz="1200" b="0" dirty="0">
                          <a:solidFill>
                            <a:schemeClr val="tx1"/>
                          </a:solidFill>
                        </a:rPr>
                        <a:t>(min 0.3m scalping + 3.5m tarmac + 1m bollards)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dirty="0">
                          <a:solidFill>
                            <a:schemeClr val="tx1"/>
                          </a:solidFill>
                        </a:rPr>
                        <a:t>Join with Station Road, Concrete Strips and Southside Track East</a:t>
                      </a:r>
                    </a:p>
                    <a:p>
                      <a:pPr marL="171450" indent="-171450">
                        <a:buFont typeface="Wingdings" panose="05000000000000000000" pitchFamily="2" charset="2"/>
                        <a:buChar char="§"/>
                      </a:pPr>
                      <a:r>
                        <a:rPr lang="en-GB" sz="1200" b="1" dirty="0">
                          <a:solidFill>
                            <a:schemeClr val="tx1"/>
                          </a:solidFill>
                        </a:rPr>
                        <a:t>Compacted Asphalt Scalping's</a:t>
                      </a:r>
                      <a:br>
                        <a:rPr lang="en-GB" sz="1200" b="1" dirty="0">
                          <a:solidFill>
                            <a:schemeClr val="tx1"/>
                          </a:solidFill>
                        </a:rPr>
                      </a:br>
                      <a:r>
                        <a:rPr lang="en-GB" sz="1200" b="0" dirty="0">
                          <a:solidFill>
                            <a:schemeClr val="tx1"/>
                          </a:solidFill>
                        </a:rPr>
                        <a:t>to connect tarmac surface and residential boundaries:</a:t>
                      </a:r>
                      <a:br>
                        <a:rPr lang="en-GB" sz="1200" b="0" dirty="0">
                          <a:solidFill>
                            <a:schemeClr val="tx1"/>
                          </a:solidFill>
                        </a:rPr>
                      </a:br>
                      <a:r>
                        <a:rPr lang="en-GB" sz="1200" b="0" dirty="0">
                          <a:solidFill>
                            <a:schemeClr val="tx1"/>
                          </a:solidFill>
                        </a:rPr>
                        <a:t>- assists with drainage</a:t>
                      </a:r>
                      <a:br>
                        <a:rPr lang="en-GB" sz="1200" b="0" dirty="0">
                          <a:solidFill>
                            <a:schemeClr val="tx1"/>
                          </a:solidFill>
                        </a:rPr>
                      </a:br>
                      <a:r>
                        <a:rPr lang="en-GB" sz="1200" b="0" dirty="0">
                          <a:solidFill>
                            <a:schemeClr val="tx1"/>
                          </a:solidFill>
                        </a:rPr>
                        <a:t>- evens out the variance of heights and distances between dwellings and track</a:t>
                      </a:r>
                      <a:endParaRPr lang="en-GB" sz="1200" b="0" dirty="0">
                        <a:solidFill>
                          <a:schemeClr val="bg1">
                            <a:lumMod val="5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2078" name="Rectangle 2077">
            <a:extLst>
              <a:ext uri="{FF2B5EF4-FFF2-40B4-BE49-F238E27FC236}">
                <a16:creationId xmlns:a16="http://schemas.microsoft.com/office/drawing/2014/main" id="{15953A8A-15C1-BFAB-F592-6ADF678D324D}"/>
              </a:ext>
            </a:extLst>
          </p:cNvPr>
          <p:cNvSpPr/>
          <p:nvPr/>
        </p:nvSpPr>
        <p:spPr>
          <a:xfrm>
            <a:off x="10413785" y="596564"/>
            <a:ext cx="735415" cy="240959"/>
          </a:xfrm>
          <a:prstGeom prst="rect">
            <a:avLst/>
          </a:prstGeom>
          <a:solidFill>
            <a:schemeClr val="bg1">
              <a:alpha val="28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08" name="Straight Arrow Connector 2107">
            <a:extLst>
              <a:ext uri="{FF2B5EF4-FFF2-40B4-BE49-F238E27FC236}">
                <a16:creationId xmlns:a16="http://schemas.microsoft.com/office/drawing/2014/main" id="{9B017444-6B27-B0F7-8897-1DAD7F0D66C2}"/>
              </a:ext>
            </a:extLst>
          </p:cNvPr>
          <p:cNvCxnSpPr>
            <a:cxnSpLocks/>
          </p:cNvCxnSpPr>
          <p:nvPr/>
        </p:nvCxnSpPr>
        <p:spPr>
          <a:xfrm>
            <a:off x="5169275" y="2101362"/>
            <a:ext cx="0" cy="1120203"/>
          </a:xfrm>
          <a:prstGeom prst="straightConnector1">
            <a:avLst/>
          </a:prstGeom>
          <a:ln w="12700">
            <a:solidFill>
              <a:schemeClr val="bg1">
                <a:lumMod val="50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24" name="Straight Arrow Connector 1023">
            <a:extLst>
              <a:ext uri="{FF2B5EF4-FFF2-40B4-BE49-F238E27FC236}">
                <a16:creationId xmlns:a16="http://schemas.microsoft.com/office/drawing/2014/main" id="{33153CC0-E8CB-66CC-1B5A-1B724DC37654}"/>
              </a:ext>
            </a:extLst>
          </p:cNvPr>
          <p:cNvCxnSpPr>
            <a:cxnSpLocks/>
          </p:cNvCxnSpPr>
          <p:nvPr/>
        </p:nvCxnSpPr>
        <p:spPr>
          <a:xfrm>
            <a:off x="5769731" y="3619072"/>
            <a:ext cx="0" cy="296964"/>
          </a:xfrm>
          <a:prstGeom prst="straightConnector1">
            <a:avLst/>
          </a:prstGeom>
          <a:ln w="12700">
            <a:solidFill>
              <a:schemeClr val="bg1">
                <a:lumMod val="50000"/>
              </a:schemeClr>
            </a:solidFill>
            <a:prstDash val="sysDot"/>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28" name="Straight Arrow Connector 1027">
            <a:extLst>
              <a:ext uri="{FF2B5EF4-FFF2-40B4-BE49-F238E27FC236}">
                <a16:creationId xmlns:a16="http://schemas.microsoft.com/office/drawing/2014/main" id="{50611C31-9754-07BC-2751-73045E4C1769}"/>
              </a:ext>
            </a:extLst>
          </p:cNvPr>
          <p:cNvCxnSpPr>
            <a:cxnSpLocks/>
          </p:cNvCxnSpPr>
          <p:nvPr/>
        </p:nvCxnSpPr>
        <p:spPr>
          <a:xfrm flipV="1">
            <a:off x="5775001" y="2960295"/>
            <a:ext cx="0" cy="261270"/>
          </a:xfrm>
          <a:prstGeom prst="straightConnector1">
            <a:avLst/>
          </a:prstGeom>
          <a:ln w="12700">
            <a:solidFill>
              <a:schemeClr val="bg1">
                <a:lumMod val="50000"/>
              </a:schemeClr>
            </a:solidFill>
            <a:prstDash val="sysDot"/>
            <a:headEnd type="triangle"/>
            <a:tailEnd type="none"/>
          </a:ln>
        </p:spPr>
        <p:style>
          <a:lnRef idx="2">
            <a:schemeClr val="accent1"/>
          </a:lnRef>
          <a:fillRef idx="0">
            <a:schemeClr val="accent1"/>
          </a:fillRef>
          <a:effectRef idx="1">
            <a:schemeClr val="accent1"/>
          </a:effectRef>
          <a:fontRef idx="minor">
            <a:schemeClr val="tx1"/>
          </a:fontRef>
        </p:style>
      </p:cxnSp>
      <p:sp>
        <p:nvSpPr>
          <p:cNvPr id="2068" name="TextBox 2067">
            <a:extLst>
              <a:ext uri="{FF2B5EF4-FFF2-40B4-BE49-F238E27FC236}">
                <a16:creationId xmlns:a16="http://schemas.microsoft.com/office/drawing/2014/main" id="{D94691B7-EC11-68B1-B37A-2C17771DA0CA}"/>
              </a:ext>
            </a:extLst>
          </p:cNvPr>
          <p:cNvSpPr txBox="1"/>
          <p:nvPr/>
        </p:nvSpPr>
        <p:spPr>
          <a:xfrm>
            <a:off x="3186834" y="1498607"/>
            <a:ext cx="1119414" cy="430887"/>
          </a:xfrm>
          <a:prstGeom prst="rect">
            <a:avLst/>
          </a:prstGeom>
          <a:noFill/>
        </p:spPr>
        <p:txBody>
          <a:bodyPr wrap="square" rtlCol="0">
            <a:spAutoFit/>
          </a:bodyPr>
          <a:lstStyle/>
          <a:p>
            <a:endParaRPr lang="en-GB" sz="1100" b="1" dirty="0"/>
          </a:p>
          <a:p>
            <a:r>
              <a:rPr lang="en-GB" sz="1100" b="1" dirty="0"/>
              <a:t>Village Green</a:t>
            </a:r>
          </a:p>
        </p:txBody>
      </p:sp>
      <p:sp>
        <p:nvSpPr>
          <p:cNvPr id="2071" name="TextBox 2070">
            <a:extLst>
              <a:ext uri="{FF2B5EF4-FFF2-40B4-BE49-F238E27FC236}">
                <a16:creationId xmlns:a16="http://schemas.microsoft.com/office/drawing/2014/main" id="{814FC0C9-A7E6-73FC-708A-EA85C48301FB}"/>
              </a:ext>
            </a:extLst>
          </p:cNvPr>
          <p:cNvSpPr txBox="1"/>
          <p:nvPr/>
        </p:nvSpPr>
        <p:spPr>
          <a:xfrm>
            <a:off x="241115" y="3659980"/>
            <a:ext cx="2101243" cy="646331"/>
          </a:xfrm>
          <a:prstGeom prst="rect">
            <a:avLst/>
          </a:prstGeom>
          <a:noFill/>
        </p:spPr>
        <p:txBody>
          <a:bodyPr wrap="square" rtlCol="0">
            <a:spAutoFit/>
          </a:bodyPr>
          <a:lstStyle/>
          <a:p>
            <a:r>
              <a:rPr lang="en-GB" sz="1400" b="1" dirty="0"/>
              <a:t>Residential Frontage</a:t>
            </a:r>
          </a:p>
          <a:p>
            <a:r>
              <a:rPr lang="en-GB" sz="1100" b="1" i="1" dirty="0"/>
              <a:t>Gardens, Walls &amp; Driveways at varying heights from track</a:t>
            </a:r>
          </a:p>
        </p:txBody>
      </p:sp>
      <p:sp>
        <p:nvSpPr>
          <p:cNvPr id="2" name="TextBox 1">
            <a:extLst>
              <a:ext uri="{FF2B5EF4-FFF2-40B4-BE49-F238E27FC236}">
                <a16:creationId xmlns:a16="http://schemas.microsoft.com/office/drawing/2014/main" id="{D7BCF451-311D-0E4E-9D5E-D94BED2248A8}"/>
              </a:ext>
            </a:extLst>
          </p:cNvPr>
          <p:cNvSpPr txBox="1"/>
          <p:nvPr/>
        </p:nvSpPr>
        <p:spPr>
          <a:xfrm>
            <a:off x="225204" y="1684477"/>
            <a:ext cx="1855538" cy="307777"/>
          </a:xfrm>
          <a:prstGeom prst="rect">
            <a:avLst/>
          </a:prstGeom>
          <a:noFill/>
        </p:spPr>
        <p:txBody>
          <a:bodyPr wrap="square" rtlCol="0">
            <a:spAutoFit/>
          </a:bodyPr>
          <a:lstStyle/>
          <a:p>
            <a:r>
              <a:rPr lang="en-GB" sz="1400" b="1" dirty="0"/>
              <a:t>Restore Grass Edge</a:t>
            </a:r>
          </a:p>
        </p:txBody>
      </p:sp>
      <p:pic>
        <p:nvPicPr>
          <p:cNvPr id="3" name="Picture 2" descr="A close-up of a sign&#10;&#10;Description automatically generated with low confidence">
            <a:extLst>
              <a:ext uri="{FF2B5EF4-FFF2-40B4-BE49-F238E27FC236}">
                <a16:creationId xmlns:a16="http://schemas.microsoft.com/office/drawing/2014/main" id="{F0AE355F-E35F-34EC-D7A3-1B64C8C794B5}"/>
              </a:ext>
            </a:extLst>
          </p:cNvPr>
          <p:cNvPicPr>
            <a:picLocks noChangeAspect="1"/>
          </p:cNvPicPr>
          <p:nvPr/>
        </p:nvPicPr>
        <p:blipFill rotWithShape="1">
          <a:blip r:embed="rId6"/>
          <a:srcRect r="74821"/>
          <a:stretch/>
        </p:blipFill>
        <p:spPr>
          <a:xfrm>
            <a:off x="200620" y="288482"/>
            <a:ext cx="544097" cy="599658"/>
          </a:xfrm>
          <a:prstGeom prst="rect">
            <a:avLst/>
          </a:prstGeom>
        </p:spPr>
      </p:pic>
      <p:sp>
        <p:nvSpPr>
          <p:cNvPr id="5" name="TextBox 4">
            <a:extLst>
              <a:ext uri="{FF2B5EF4-FFF2-40B4-BE49-F238E27FC236}">
                <a16:creationId xmlns:a16="http://schemas.microsoft.com/office/drawing/2014/main" id="{0FCF95A1-E2C1-C962-D233-D666489488A1}"/>
              </a:ext>
            </a:extLst>
          </p:cNvPr>
          <p:cNvSpPr txBox="1"/>
          <p:nvPr/>
        </p:nvSpPr>
        <p:spPr>
          <a:xfrm>
            <a:off x="11679810" y="6463563"/>
            <a:ext cx="433633" cy="369332"/>
          </a:xfrm>
          <a:prstGeom prst="rect">
            <a:avLst/>
          </a:prstGeom>
          <a:noFill/>
        </p:spPr>
        <p:txBody>
          <a:bodyPr wrap="square" rtlCol="0">
            <a:spAutoFit/>
          </a:bodyPr>
          <a:lstStyle/>
          <a:p>
            <a:r>
              <a:rPr lang="en-GB" b="1" dirty="0">
                <a:solidFill>
                  <a:srgbClr val="0070C0"/>
                </a:solidFill>
              </a:rPr>
              <a:t>11</a:t>
            </a:r>
          </a:p>
        </p:txBody>
      </p:sp>
      <p:sp>
        <p:nvSpPr>
          <p:cNvPr id="7" name="TextBox 6">
            <a:extLst>
              <a:ext uri="{FF2B5EF4-FFF2-40B4-BE49-F238E27FC236}">
                <a16:creationId xmlns:a16="http://schemas.microsoft.com/office/drawing/2014/main" id="{D1DEA698-9EF5-1E83-E022-BF8E90CEEFDE}"/>
              </a:ext>
            </a:extLst>
          </p:cNvPr>
          <p:cNvSpPr txBox="1"/>
          <p:nvPr/>
        </p:nvSpPr>
        <p:spPr>
          <a:xfrm>
            <a:off x="219361" y="1257318"/>
            <a:ext cx="1855538" cy="307777"/>
          </a:xfrm>
          <a:prstGeom prst="rect">
            <a:avLst/>
          </a:prstGeom>
          <a:noFill/>
        </p:spPr>
        <p:txBody>
          <a:bodyPr wrap="square" rtlCol="0">
            <a:spAutoFit/>
          </a:bodyPr>
          <a:lstStyle/>
          <a:p>
            <a:r>
              <a:rPr lang="en-GB" sz="1400" b="1" dirty="0"/>
              <a:t>Timber Bollards</a:t>
            </a:r>
          </a:p>
        </p:txBody>
      </p:sp>
      <p:cxnSp>
        <p:nvCxnSpPr>
          <p:cNvPr id="8" name="Straight Connector 7">
            <a:extLst>
              <a:ext uri="{FF2B5EF4-FFF2-40B4-BE49-F238E27FC236}">
                <a16:creationId xmlns:a16="http://schemas.microsoft.com/office/drawing/2014/main" id="{C8EB6542-48FB-70A2-C0AB-F5117819C04F}"/>
              </a:ext>
            </a:extLst>
          </p:cNvPr>
          <p:cNvCxnSpPr>
            <a:cxnSpLocks/>
          </p:cNvCxnSpPr>
          <p:nvPr/>
        </p:nvCxnSpPr>
        <p:spPr>
          <a:xfrm flipH="1" flipV="1">
            <a:off x="279312" y="1538537"/>
            <a:ext cx="6113302" cy="28602"/>
          </a:xfrm>
          <a:prstGeom prst="line">
            <a:avLst/>
          </a:prstGeom>
          <a:ln w="6350">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A5357EB-1F26-32CF-30CD-14F9A790BA7B}"/>
              </a:ext>
            </a:extLst>
          </p:cNvPr>
          <p:cNvCxnSpPr>
            <a:cxnSpLocks/>
          </p:cNvCxnSpPr>
          <p:nvPr/>
        </p:nvCxnSpPr>
        <p:spPr>
          <a:xfrm flipV="1">
            <a:off x="5762324" y="1303825"/>
            <a:ext cx="0" cy="261270"/>
          </a:xfrm>
          <a:prstGeom prst="straightConnector1">
            <a:avLst/>
          </a:prstGeom>
          <a:ln w="12700">
            <a:solidFill>
              <a:schemeClr val="bg1">
                <a:lumMod val="50000"/>
              </a:schemeClr>
            </a:solidFill>
            <a:prstDash val="sysDot"/>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C1A0491-2B71-2614-9AA2-30453EB2C579}"/>
              </a:ext>
            </a:extLst>
          </p:cNvPr>
          <p:cNvCxnSpPr>
            <a:cxnSpLocks/>
          </p:cNvCxnSpPr>
          <p:nvPr/>
        </p:nvCxnSpPr>
        <p:spPr>
          <a:xfrm>
            <a:off x="5769731" y="2091835"/>
            <a:ext cx="0" cy="296964"/>
          </a:xfrm>
          <a:prstGeom prst="straightConnector1">
            <a:avLst/>
          </a:prstGeom>
          <a:ln w="12700">
            <a:solidFill>
              <a:schemeClr val="bg1">
                <a:lumMod val="50000"/>
              </a:schemeClr>
            </a:solidFill>
            <a:prstDash val="sysDot"/>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CEADC8A-6C14-299D-FEA0-FE81BBFA6BBE}"/>
              </a:ext>
            </a:extLst>
          </p:cNvPr>
          <p:cNvSpPr txBox="1"/>
          <p:nvPr/>
        </p:nvSpPr>
        <p:spPr>
          <a:xfrm>
            <a:off x="5211298" y="1683106"/>
            <a:ext cx="1464150" cy="261610"/>
          </a:xfrm>
          <a:prstGeom prst="rect">
            <a:avLst/>
          </a:prstGeom>
          <a:noFill/>
        </p:spPr>
        <p:txBody>
          <a:bodyPr wrap="square" rtlCol="0">
            <a:spAutoFit/>
          </a:bodyPr>
          <a:lstStyle/>
          <a:p>
            <a:r>
              <a:rPr lang="en-GB" sz="1100" dirty="0"/>
              <a:t>Approx : 1 metre</a:t>
            </a:r>
          </a:p>
        </p:txBody>
      </p:sp>
      <p:sp>
        <p:nvSpPr>
          <p:cNvPr id="12" name="Oval 11">
            <a:extLst>
              <a:ext uri="{FF2B5EF4-FFF2-40B4-BE49-F238E27FC236}">
                <a16:creationId xmlns:a16="http://schemas.microsoft.com/office/drawing/2014/main" id="{DF489D6E-27D2-40F7-2DAD-3771FBB484B6}"/>
              </a:ext>
            </a:extLst>
          </p:cNvPr>
          <p:cNvSpPr/>
          <p:nvPr/>
        </p:nvSpPr>
        <p:spPr>
          <a:xfrm>
            <a:off x="2672862" y="1356192"/>
            <a:ext cx="160023" cy="14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71E6E06-AC82-C89D-EF0C-605B5C184821}"/>
              </a:ext>
            </a:extLst>
          </p:cNvPr>
          <p:cNvSpPr/>
          <p:nvPr/>
        </p:nvSpPr>
        <p:spPr>
          <a:xfrm>
            <a:off x="3386542" y="1350570"/>
            <a:ext cx="160023" cy="14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5C55158-A949-F34A-FE4F-10F6BF6AB4FF}"/>
              </a:ext>
            </a:extLst>
          </p:cNvPr>
          <p:cNvSpPr/>
          <p:nvPr/>
        </p:nvSpPr>
        <p:spPr>
          <a:xfrm>
            <a:off x="4055455" y="1350570"/>
            <a:ext cx="160023" cy="14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FDC2E5-5397-BB88-52DF-89FE3BF63921}"/>
              </a:ext>
            </a:extLst>
          </p:cNvPr>
          <p:cNvSpPr/>
          <p:nvPr/>
        </p:nvSpPr>
        <p:spPr>
          <a:xfrm>
            <a:off x="4683174" y="1350570"/>
            <a:ext cx="160023" cy="14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44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EAA2C-D902-3C62-0131-8B21CEFA4556}"/>
              </a:ext>
            </a:extLst>
          </p:cNvPr>
          <p:cNvPicPr>
            <a:picLocks noChangeAspect="1"/>
          </p:cNvPicPr>
          <p:nvPr/>
        </p:nvPicPr>
        <p:blipFill rotWithShape="1">
          <a:blip r:embed="rId2"/>
          <a:srcRect l="7703" t="9294" r="12512" b="28731"/>
          <a:stretch/>
        </p:blipFill>
        <p:spPr>
          <a:xfrm>
            <a:off x="0" y="1196444"/>
            <a:ext cx="6819900" cy="3480331"/>
          </a:xfrm>
          <a:prstGeom prst="rect">
            <a:avLst/>
          </a:prstGeom>
        </p:spPr>
      </p:pic>
      <p:grpSp>
        <p:nvGrpSpPr>
          <p:cNvPr id="12" name="Group 11">
            <a:extLst>
              <a:ext uri="{FF2B5EF4-FFF2-40B4-BE49-F238E27FC236}">
                <a16:creationId xmlns:a16="http://schemas.microsoft.com/office/drawing/2014/main" id="{DB3BF886-BEF8-A3D4-1009-FB25AA2EDF4A}"/>
              </a:ext>
            </a:extLst>
          </p:cNvPr>
          <p:cNvGrpSpPr/>
          <p:nvPr/>
        </p:nvGrpSpPr>
        <p:grpSpPr>
          <a:xfrm>
            <a:off x="2295525" y="2952751"/>
            <a:ext cx="1619250" cy="366710"/>
            <a:chOff x="2343150" y="2628899"/>
            <a:chExt cx="1304926" cy="276225"/>
          </a:xfrm>
        </p:grpSpPr>
        <p:sp>
          <p:nvSpPr>
            <p:cNvPr id="3" name="Rectangle 2">
              <a:extLst>
                <a:ext uri="{FF2B5EF4-FFF2-40B4-BE49-F238E27FC236}">
                  <a16:creationId xmlns:a16="http://schemas.microsoft.com/office/drawing/2014/main" id="{17EA35B1-B7D0-3870-2CF4-58FCC5555395}"/>
                </a:ext>
              </a:extLst>
            </p:cNvPr>
            <p:cNvSpPr/>
            <p:nvPr/>
          </p:nvSpPr>
          <p:spPr>
            <a:xfrm>
              <a:off x="2343150" y="2628899"/>
              <a:ext cx="1304926" cy="276225"/>
            </a:xfrm>
            <a:prstGeom prst="rect">
              <a:avLst/>
            </a:prstGeom>
            <a:noFill/>
            <a:ln w="57150">
              <a:solidFill>
                <a:schemeClr val="tx1">
                  <a:lumMod val="85000"/>
                  <a:lumOff val="15000"/>
                </a:schemeClr>
              </a:solidFill>
              <a:extLst>
                <a:ext uri="{C807C97D-BFC1-408E-A445-0C87EB9F89A2}">
                  <ask:lineSketchStyleProps xmlns:ask="http://schemas.microsoft.com/office/drawing/2018/sketchyshapes" sd="1219033472">
                    <a:custGeom>
                      <a:avLst/>
                      <a:gdLst>
                        <a:gd name="connsiteX0" fmla="*/ 0 w 1619250"/>
                        <a:gd name="connsiteY0" fmla="*/ 0 h 366710"/>
                        <a:gd name="connsiteX1" fmla="*/ 523557 w 1619250"/>
                        <a:gd name="connsiteY1" fmla="*/ 0 h 366710"/>
                        <a:gd name="connsiteX2" fmla="*/ 1014730 w 1619250"/>
                        <a:gd name="connsiteY2" fmla="*/ 0 h 366710"/>
                        <a:gd name="connsiteX3" fmla="*/ 1619250 w 1619250"/>
                        <a:gd name="connsiteY3" fmla="*/ 0 h 366710"/>
                        <a:gd name="connsiteX4" fmla="*/ 1619250 w 1619250"/>
                        <a:gd name="connsiteY4" fmla="*/ 366710 h 366710"/>
                        <a:gd name="connsiteX5" fmla="*/ 1111885 w 1619250"/>
                        <a:gd name="connsiteY5" fmla="*/ 366710 h 366710"/>
                        <a:gd name="connsiteX6" fmla="*/ 539750 w 1619250"/>
                        <a:gd name="connsiteY6" fmla="*/ 366710 h 366710"/>
                        <a:gd name="connsiteX7" fmla="*/ 0 w 1619250"/>
                        <a:gd name="connsiteY7" fmla="*/ 366710 h 366710"/>
                        <a:gd name="connsiteX8" fmla="*/ 0 w 1619250"/>
                        <a:gd name="connsiteY8" fmla="*/ 0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0" h="366710" extrusionOk="0">
                          <a:moveTo>
                            <a:pt x="0" y="0"/>
                          </a:moveTo>
                          <a:cubicBezTo>
                            <a:pt x="261438" y="-11800"/>
                            <a:pt x="335156" y="62630"/>
                            <a:pt x="523557" y="0"/>
                          </a:cubicBezTo>
                          <a:cubicBezTo>
                            <a:pt x="711958" y="-62630"/>
                            <a:pt x="832993" y="49818"/>
                            <a:pt x="1014730" y="0"/>
                          </a:cubicBezTo>
                          <a:cubicBezTo>
                            <a:pt x="1196467" y="-49818"/>
                            <a:pt x="1379310" y="48643"/>
                            <a:pt x="1619250" y="0"/>
                          </a:cubicBezTo>
                          <a:cubicBezTo>
                            <a:pt x="1622701" y="73643"/>
                            <a:pt x="1602422" y="228023"/>
                            <a:pt x="1619250" y="366710"/>
                          </a:cubicBezTo>
                          <a:cubicBezTo>
                            <a:pt x="1421752" y="387666"/>
                            <a:pt x="1274923" y="345957"/>
                            <a:pt x="1111885" y="366710"/>
                          </a:cubicBezTo>
                          <a:cubicBezTo>
                            <a:pt x="948847" y="387463"/>
                            <a:pt x="778586" y="339724"/>
                            <a:pt x="539750" y="366710"/>
                          </a:cubicBezTo>
                          <a:cubicBezTo>
                            <a:pt x="300915" y="393696"/>
                            <a:pt x="234624" y="318765"/>
                            <a:pt x="0" y="366710"/>
                          </a:cubicBezTo>
                          <a:cubicBezTo>
                            <a:pt x="-2949" y="209917"/>
                            <a:pt x="20067" y="74031"/>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52AD770C-E26E-3482-7293-3C01C10A81E4}"/>
                </a:ext>
              </a:extLst>
            </p:cNvPr>
            <p:cNvSpPr/>
            <p:nvPr/>
          </p:nvSpPr>
          <p:spPr>
            <a:xfrm>
              <a:off x="2771774" y="2628899"/>
              <a:ext cx="454121" cy="276225"/>
            </a:xfrm>
            <a:prstGeom prst="rect">
              <a:avLst/>
            </a:prstGeom>
            <a:noFill/>
            <a:ln w="57150">
              <a:solidFill>
                <a:schemeClr val="tx1">
                  <a:lumMod val="85000"/>
                  <a:lumOff val="15000"/>
                </a:schemeClr>
              </a:solidFill>
              <a:extLst>
                <a:ext uri="{C807C97D-BFC1-408E-A445-0C87EB9F89A2}">
                  <ask:lineSketchStyleProps xmlns:ask="http://schemas.microsoft.com/office/drawing/2018/sketchyshapes" sd="981765707">
                    <a:custGeom>
                      <a:avLst/>
                      <a:gdLst>
                        <a:gd name="connsiteX0" fmla="*/ 0 w 626422"/>
                        <a:gd name="connsiteY0" fmla="*/ 0 h 366710"/>
                        <a:gd name="connsiteX1" fmla="*/ 325739 w 626422"/>
                        <a:gd name="connsiteY1" fmla="*/ 0 h 366710"/>
                        <a:gd name="connsiteX2" fmla="*/ 626422 w 626422"/>
                        <a:gd name="connsiteY2" fmla="*/ 0 h 366710"/>
                        <a:gd name="connsiteX3" fmla="*/ 626422 w 626422"/>
                        <a:gd name="connsiteY3" fmla="*/ 366710 h 366710"/>
                        <a:gd name="connsiteX4" fmla="*/ 306947 w 626422"/>
                        <a:gd name="connsiteY4" fmla="*/ 366710 h 366710"/>
                        <a:gd name="connsiteX5" fmla="*/ 0 w 626422"/>
                        <a:gd name="connsiteY5" fmla="*/ 366710 h 366710"/>
                        <a:gd name="connsiteX6" fmla="*/ 0 w 626422"/>
                        <a:gd name="connsiteY6" fmla="*/ 0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422" h="366710" extrusionOk="0">
                          <a:moveTo>
                            <a:pt x="0" y="0"/>
                          </a:moveTo>
                          <a:cubicBezTo>
                            <a:pt x="121924" y="-27177"/>
                            <a:pt x="256400" y="20558"/>
                            <a:pt x="325739" y="0"/>
                          </a:cubicBezTo>
                          <a:cubicBezTo>
                            <a:pt x="395078" y="-20558"/>
                            <a:pt x="495427" y="22154"/>
                            <a:pt x="626422" y="0"/>
                          </a:cubicBezTo>
                          <a:cubicBezTo>
                            <a:pt x="643590" y="125097"/>
                            <a:pt x="586355" y="256994"/>
                            <a:pt x="626422" y="366710"/>
                          </a:cubicBezTo>
                          <a:cubicBezTo>
                            <a:pt x="475460" y="393430"/>
                            <a:pt x="416088" y="330247"/>
                            <a:pt x="306947" y="366710"/>
                          </a:cubicBezTo>
                          <a:cubicBezTo>
                            <a:pt x="197807" y="403173"/>
                            <a:pt x="64158" y="334648"/>
                            <a:pt x="0" y="366710"/>
                          </a:cubicBezTo>
                          <a:cubicBezTo>
                            <a:pt x="-3285" y="288550"/>
                            <a:pt x="42080" y="8689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a:extLst>
              <a:ext uri="{FF2B5EF4-FFF2-40B4-BE49-F238E27FC236}">
                <a16:creationId xmlns:a16="http://schemas.microsoft.com/office/drawing/2014/main" id="{D7B239DE-9895-A5C7-248C-E56944088E38}"/>
              </a:ext>
            </a:extLst>
          </p:cNvPr>
          <p:cNvPicPr>
            <a:picLocks noChangeAspect="1"/>
          </p:cNvPicPr>
          <p:nvPr/>
        </p:nvPicPr>
        <p:blipFill rotWithShape="1">
          <a:blip r:embed="rId3"/>
          <a:srcRect l="16514" t="19954" r="26289" b="13851"/>
          <a:stretch/>
        </p:blipFill>
        <p:spPr>
          <a:xfrm>
            <a:off x="0" y="4833085"/>
            <a:ext cx="3390901" cy="2028824"/>
          </a:xfrm>
          <a:prstGeom prst="rect">
            <a:avLst/>
          </a:prstGeom>
        </p:spPr>
      </p:pic>
      <p:pic>
        <p:nvPicPr>
          <p:cNvPr id="10" name="Picture 9">
            <a:extLst>
              <a:ext uri="{FF2B5EF4-FFF2-40B4-BE49-F238E27FC236}">
                <a16:creationId xmlns:a16="http://schemas.microsoft.com/office/drawing/2014/main" id="{82F3EA5F-E76B-748A-5E16-437A8F2E1B0F}"/>
              </a:ext>
            </a:extLst>
          </p:cNvPr>
          <p:cNvPicPr>
            <a:picLocks noChangeAspect="1"/>
          </p:cNvPicPr>
          <p:nvPr/>
        </p:nvPicPr>
        <p:blipFill rotWithShape="1">
          <a:blip r:embed="rId4"/>
          <a:srcRect r="-4162"/>
          <a:stretch/>
        </p:blipFill>
        <p:spPr>
          <a:xfrm>
            <a:off x="3390901" y="4829539"/>
            <a:ext cx="2940588" cy="2034264"/>
          </a:xfrm>
          <a:prstGeom prst="rect">
            <a:avLst/>
          </a:prstGeom>
        </p:spPr>
      </p:pic>
      <p:graphicFrame>
        <p:nvGraphicFramePr>
          <p:cNvPr id="13" name="Table 12">
            <a:extLst>
              <a:ext uri="{FF2B5EF4-FFF2-40B4-BE49-F238E27FC236}">
                <a16:creationId xmlns:a16="http://schemas.microsoft.com/office/drawing/2014/main" id="{5006FEF7-EA8E-9463-913D-937D2D160A27}"/>
              </a:ext>
            </a:extLst>
          </p:cNvPr>
          <p:cNvGraphicFramePr>
            <a:graphicFrameLocks noGrp="1"/>
          </p:cNvGraphicFramePr>
          <p:nvPr>
            <p:extLst>
              <p:ext uri="{D42A27DB-BD31-4B8C-83A1-F6EECF244321}">
                <p14:modId xmlns:p14="http://schemas.microsoft.com/office/powerpoint/2010/main" val="364138092"/>
              </p:ext>
            </p:extLst>
          </p:nvPr>
        </p:nvGraphicFramePr>
        <p:xfrm>
          <a:off x="8198104" y="934721"/>
          <a:ext cx="2980436" cy="3388360"/>
        </p:xfrm>
        <a:graphic>
          <a:graphicData uri="http://schemas.openxmlformats.org/drawingml/2006/table">
            <a:tbl>
              <a:tblPr firstRow="1" bandRow="1">
                <a:tableStyleId>{5C22544A-7EE6-4342-B048-85BDC9FD1C3A}</a:tableStyleId>
              </a:tblPr>
              <a:tblGrid>
                <a:gridCol w="2980436">
                  <a:extLst>
                    <a:ext uri="{9D8B030D-6E8A-4147-A177-3AD203B41FA5}">
                      <a16:colId xmlns:a16="http://schemas.microsoft.com/office/drawing/2014/main" val="967699673"/>
                    </a:ext>
                  </a:extLst>
                </a:gridCol>
              </a:tblGrid>
              <a:tr h="370840">
                <a:tc>
                  <a:txBody>
                    <a:bodyPr/>
                    <a:lstStyle/>
                    <a:p>
                      <a:r>
                        <a:rPr lang="en-GB" dirty="0">
                          <a:solidFill>
                            <a:schemeClr val="tx1"/>
                          </a:solidFill>
                        </a:rPr>
                        <a:t>Vehicle Barrier</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70840">
                <a:tc>
                  <a:txBody>
                    <a:bodyPr/>
                    <a:lstStyle/>
                    <a:p>
                      <a:pPr marL="171450" indent="-171450">
                        <a:buFont typeface="Wingdings" panose="05000000000000000000" pitchFamily="2" charset="2"/>
                        <a:buChar char="§"/>
                      </a:pPr>
                      <a:r>
                        <a:rPr lang="en-GB" sz="1200" dirty="0">
                          <a:solidFill>
                            <a:schemeClr val="bg1">
                              <a:lumMod val="50000"/>
                            </a:schemeClr>
                          </a:solidFill>
                        </a:rPr>
                        <a:t>Barrier is required to prevent vehicles using the track as a cut through to Station Rd/Plough Rd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1" dirty="0">
                          <a:solidFill>
                            <a:schemeClr val="tx1"/>
                          </a:solidFill>
                        </a:rPr>
                        <a:t>Design of Barrier to be agreed</a:t>
                      </a:r>
                    </a:p>
                    <a:p>
                      <a:pPr marL="171450" indent="-171450">
                        <a:buFont typeface="Wingdings" panose="05000000000000000000" pitchFamily="2" charset="2"/>
                        <a:buChar char="§"/>
                      </a:pPr>
                      <a:r>
                        <a:rPr lang="en-GB" sz="1200" dirty="0">
                          <a:solidFill>
                            <a:schemeClr val="bg1">
                              <a:lumMod val="50000"/>
                            </a:schemeClr>
                          </a:solidFill>
                        </a:rPr>
                        <a:t>The Barrier will be closed and lockable using ground anchor drop bolt</a:t>
                      </a:r>
                    </a:p>
                    <a:p>
                      <a:pPr marL="171450" indent="-171450">
                        <a:buFont typeface="Wingdings" panose="05000000000000000000" pitchFamily="2" charset="2"/>
                        <a:buChar char="§"/>
                      </a:pPr>
                      <a:r>
                        <a:rPr lang="en-GB" sz="1200" dirty="0">
                          <a:solidFill>
                            <a:schemeClr val="bg1">
                              <a:lumMod val="50000"/>
                            </a:schemeClr>
                          </a:solidFill>
                        </a:rPr>
                        <a:t>If ever locked, the Parish Clerk will have access to open the barrier by arrangement or in the event of an emergency</a:t>
                      </a:r>
                    </a:p>
                    <a:p>
                      <a:pPr marL="171450" indent="-171450">
                        <a:buFont typeface="Wingdings" panose="05000000000000000000" pitchFamily="2" charset="2"/>
                        <a:buChar char="§"/>
                      </a:pPr>
                      <a:r>
                        <a:rPr lang="en-GB" sz="1200" b="1" dirty="0">
                          <a:solidFill>
                            <a:schemeClr val="tx1"/>
                          </a:solidFill>
                        </a:rPr>
                        <a:t>Proposed position of the Barrier </a:t>
                      </a:r>
                      <a:r>
                        <a:rPr lang="en-GB" sz="1200" b="0" dirty="0">
                          <a:solidFill>
                            <a:schemeClr val="tx1"/>
                          </a:solidFill>
                        </a:rPr>
                        <a:t>is outside “Chase End” and will swing open/close like a gate not up/down</a:t>
                      </a:r>
                    </a:p>
                    <a:p>
                      <a:pPr marL="171450" indent="-171450">
                        <a:buFont typeface="Wingdings" panose="05000000000000000000" pitchFamily="2" charset="2"/>
                        <a:buChar char="§"/>
                      </a:pPr>
                      <a:r>
                        <a:rPr lang="en-GB" sz="1200" b="1" dirty="0">
                          <a:solidFill>
                            <a:schemeClr val="tx1"/>
                          </a:solidFill>
                        </a:rPr>
                        <a:t>The Barrier will not be the full width of the track, </a:t>
                      </a:r>
                      <a:r>
                        <a:rPr lang="en-GB" sz="1200" b="0" dirty="0">
                          <a:solidFill>
                            <a:schemeClr val="tx1"/>
                          </a:solidFill>
                        </a:rPr>
                        <a:t>allowing pedestrian and mobility access along the track surface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19" name="TextBox 18">
            <a:extLst>
              <a:ext uri="{FF2B5EF4-FFF2-40B4-BE49-F238E27FC236}">
                <a16:creationId xmlns:a16="http://schemas.microsoft.com/office/drawing/2014/main" id="{DC1FC9C4-3F8E-A6E6-8226-D096AFB969BC}"/>
              </a:ext>
            </a:extLst>
          </p:cNvPr>
          <p:cNvSpPr txBox="1"/>
          <p:nvPr/>
        </p:nvSpPr>
        <p:spPr>
          <a:xfrm>
            <a:off x="867266" y="105077"/>
            <a:ext cx="5859199" cy="954107"/>
          </a:xfrm>
          <a:prstGeom prst="rect">
            <a:avLst/>
          </a:prstGeom>
          <a:noFill/>
        </p:spPr>
        <p:txBody>
          <a:bodyPr wrap="square" rtlCol="0">
            <a:spAutoFit/>
          </a:bodyPr>
          <a:lstStyle/>
          <a:p>
            <a:r>
              <a:rPr lang="en-GB" sz="2800" dirty="0"/>
              <a:t>Appendix</a:t>
            </a:r>
          </a:p>
          <a:p>
            <a:r>
              <a:rPr lang="en-GB" sz="2800" b="1" dirty="0"/>
              <a:t>Vehicle Barrier Concept</a:t>
            </a:r>
          </a:p>
        </p:txBody>
      </p:sp>
      <p:sp>
        <p:nvSpPr>
          <p:cNvPr id="22" name="TextBox 21">
            <a:extLst>
              <a:ext uri="{FF2B5EF4-FFF2-40B4-BE49-F238E27FC236}">
                <a16:creationId xmlns:a16="http://schemas.microsoft.com/office/drawing/2014/main" id="{DF65C3A0-CBE1-6E45-76ED-C13A163F0F35}"/>
              </a:ext>
            </a:extLst>
          </p:cNvPr>
          <p:cNvSpPr txBox="1"/>
          <p:nvPr/>
        </p:nvSpPr>
        <p:spPr>
          <a:xfrm>
            <a:off x="-1" y="6474889"/>
            <a:ext cx="6181725" cy="369332"/>
          </a:xfrm>
          <a:prstGeom prst="rect">
            <a:avLst/>
          </a:prstGeom>
          <a:noFill/>
        </p:spPr>
        <p:txBody>
          <a:bodyPr wrap="square" rtlCol="0">
            <a:spAutoFit/>
          </a:bodyPr>
          <a:lstStyle/>
          <a:p>
            <a:r>
              <a:rPr lang="en-GB" b="1" dirty="0">
                <a:solidFill>
                  <a:srgbClr val="FFFF00"/>
                </a:solidFill>
              </a:rPr>
              <a:t>Images of Barriers are for illustration purposes only</a:t>
            </a:r>
          </a:p>
        </p:txBody>
      </p:sp>
      <p:sp>
        <p:nvSpPr>
          <p:cNvPr id="24" name="TextBox 23">
            <a:extLst>
              <a:ext uri="{FF2B5EF4-FFF2-40B4-BE49-F238E27FC236}">
                <a16:creationId xmlns:a16="http://schemas.microsoft.com/office/drawing/2014/main" id="{2029A507-42C2-212D-1E33-F0C24D875E14}"/>
              </a:ext>
            </a:extLst>
          </p:cNvPr>
          <p:cNvSpPr txBox="1"/>
          <p:nvPr/>
        </p:nvSpPr>
        <p:spPr>
          <a:xfrm>
            <a:off x="4114800" y="1245156"/>
            <a:ext cx="1781175" cy="369332"/>
          </a:xfrm>
          <a:prstGeom prst="rect">
            <a:avLst/>
          </a:prstGeom>
          <a:noFill/>
        </p:spPr>
        <p:txBody>
          <a:bodyPr wrap="square" rtlCol="0">
            <a:spAutoFit/>
          </a:bodyPr>
          <a:lstStyle/>
          <a:p>
            <a:r>
              <a:rPr lang="en-GB" b="1" dirty="0"/>
              <a:t>“CHASE END”</a:t>
            </a:r>
          </a:p>
        </p:txBody>
      </p:sp>
      <p:cxnSp>
        <p:nvCxnSpPr>
          <p:cNvPr id="25" name="Straight Arrow Connector 24">
            <a:extLst>
              <a:ext uri="{FF2B5EF4-FFF2-40B4-BE49-F238E27FC236}">
                <a16:creationId xmlns:a16="http://schemas.microsoft.com/office/drawing/2014/main" id="{372E9C47-0964-53BA-7658-2FB99F9E6244}"/>
              </a:ext>
            </a:extLst>
          </p:cNvPr>
          <p:cNvCxnSpPr>
            <a:cxnSpLocks/>
          </p:cNvCxnSpPr>
          <p:nvPr/>
        </p:nvCxnSpPr>
        <p:spPr>
          <a:xfrm>
            <a:off x="5495925" y="1614488"/>
            <a:ext cx="685799" cy="661987"/>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0A6A8D8-D260-9308-65FF-6E6DE7F96A88}"/>
              </a:ext>
            </a:extLst>
          </p:cNvPr>
          <p:cNvSpPr txBox="1"/>
          <p:nvPr/>
        </p:nvSpPr>
        <p:spPr>
          <a:xfrm>
            <a:off x="3535046" y="4011168"/>
            <a:ext cx="1619249" cy="338554"/>
          </a:xfrm>
          <a:prstGeom prst="rect">
            <a:avLst/>
          </a:prstGeom>
          <a:noFill/>
        </p:spPr>
        <p:txBody>
          <a:bodyPr wrap="square" rtlCol="0">
            <a:spAutoFit/>
          </a:bodyPr>
          <a:lstStyle/>
          <a:p>
            <a:r>
              <a:rPr lang="en-GB" sz="1600" b="1" dirty="0">
                <a:solidFill>
                  <a:srgbClr val="FFC000"/>
                </a:solidFill>
              </a:rPr>
              <a:t>PEDESTRAINS</a:t>
            </a:r>
          </a:p>
        </p:txBody>
      </p:sp>
      <p:pic>
        <p:nvPicPr>
          <p:cNvPr id="30" name="Picture 29">
            <a:extLst>
              <a:ext uri="{FF2B5EF4-FFF2-40B4-BE49-F238E27FC236}">
                <a16:creationId xmlns:a16="http://schemas.microsoft.com/office/drawing/2014/main" id="{90D1FA99-C058-571A-6D4B-F0C3CEB17025}"/>
              </a:ext>
            </a:extLst>
          </p:cNvPr>
          <p:cNvPicPr>
            <a:picLocks noChangeAspect="1"/>
          </p:cNvPicPr>
          <p:nvPr/>
        </p:nvPicPr>
        <p:blipFill rotWithShape="1">
          <a:blip r:embed="rId5"/>
          <a:srcRect l="50000"/>
          <a:stretch/>
        </p:blipFill>
        <p:spPr>
          <a:xfrm rot="21110471">
            <a:off x="3844844" y="3285445"/>
            <a:ext cx="777307" cy="731583"/>
          </a:xfrm>
          <a:prstGeom prst="rect">
            <a:avLst/>
          </a:prstGeom>
        </p:spPr>
      </p:pic>
      <p:pic>
        <p:nvPicPr>
          <p:cNvPr id="7" name="Picture 6" descr="A close-up of a sign&#10;&#10;Description automatically generated with low confidence">
            <a:extLst>
              <a:ext uri="{FF2B5EF4-FFF2-40B4-BE49-F238E27FC236}">
                <a16:creationId xmlns:a16="http://schemas.microsoft.com/office/drawing/2014/main" id="{03A94031-E249-B101-217E-B130ADE8CD0B}"/>
              </a:ext>
            </a:extLst>
          </p:cNvPr>
          <p:cNvPicPr>
            <a:picLocks noChangeAspect="1"/>
          </p:cNvPicPr>
          <p:nvPr/>
        </p:nvPicPr>
        <p:blipFill rotWithShape="1">
          <a:blip r:embed="rId6"/>
          <a:srcRect r="74821"/>
          <a:stretch/>
        </p:blipFill>
        <p:spPr>
          <a:xfrm>
            <a:off x="200620" y="288482"/>
            <a:ext cx="544097" cy="599658"/>
          </a:xfrm>
          <a:prstGeom prst="rect">
            <a:avLst/>
          </a:prstGeom>
        </p:spPr>
      </p:pic>
      <p:sp>
        <p:nvSpPr>
          <p:cNvPr id="11" name="Rectangle: Rounded Corners 10">
            <a:extLst>
              <a:ext uri="{FF2B5EF4-FFF2-40B4-BE49-F238E27FC236}">
                <a16:creationId xmlns:a16="http://schemas.microsoft.com/office/drawing/2014/main" id="{F9164DD8-5AAB-51F0-D9C1-E3243F5DB670}"/>
              </a:ext>
            </a:extLst>
          </p:cNvPr>
          <p:cNvSpPr/>
          <p:nvPr/>
        </p:nvSpPr>
        <p:spPr>
          <a:xfrm>
            <a:off x="2127205" y="2914528"/>
            <a:ext cx="108000" cy="504000"/>
          </a:xfrm>
          <a:prstGeom prst="roundRect">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New Drop Bolt to complete the range - Gatemaster Locks">
            <a:extLst>
              <a:ext uri="{FF2B5EF4-FFF2-40B4-BE49-F238E27FC236}">
                <a16:creationId xmlns:a16="http://schemas.microsoft.com/office/drawing/2014/main" id="{BE84E8F6-AD54-5607-1FB7-27B51C4C2C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426"/>
          <a:stretch/>
        </p:blipFill>
        <p:spPr bwMode="auto">
          <a:xfrm>
            <a:off x="6221933" y="4832440"/>
            <a:ext cx="2017192" cy="20284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0D05A5C-4423-61CE-1EF1-691AB85424B6}"/>
              </a:ext>
            </a:extLst>
          </p:cNvPr>
          <p:cNvPicPr>
            <a:picLocks noChangeAspect="1"/>
          </p:cNvPicPr>
          <p:nvPr/>
        </p:nvPicPr>
        <p:blipFill>
          <a:blip r:embed="rId8"/>
          <a:stretch>
            <a:fillRect/>
          </a:stretch>
        </p:blipFill>
        <p:spPr>
          <a:xfrm flipH="1">
            <a:off x="8198104" y="4829537"/>
            <a:ext cx="2018937" cy="2018937"/>
          </a:xfrm>
          <a:prstGeom prst="rect">
            <a:avLst/>
          </a:prstGeom>
        </p:spPr>
      </p:pic>
      <p:cxnSp>
        <p:nvCxnSpPr>
          <p:cNvPr id="17" name="Straight Connector 16">
            <a:extLst>
              <a:ext uri="{FF2B5EF4-FFF2-40B4-BE49-F238E27FC236}">
                <a16:creationId xmlns:a16="http://schemas.microsoft.com/office/drawing/2014/main" id="{066FD594-E66E-7BFF-D46F-DA3B1B9C19AE}"/>
              </a:ext>
            </a:extLst>
          </p:cNvPr>
          <p:cNvCxnSpPr>
            <a:cxnSpLocks/>
          </p:cNvCxnSpPr>
          <p:nvPr/>
        </p:nvCxnSpPr>
        <p:spPr>
          <a:xfrm flipV="1">
            <a:off x="2295525" y="2969574"/>
            <a:ext cx="528286" cy="345014"/>
          </a:xfrm>
          <a:prstGeom prst="line">
            <a:avLst/>
          </a:prstGeom>
          <a:ln>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443F7388-B1B8-D4F0-27A3-1D62DAAA848A}"/>
              </a:ext>
            </a:extLst>
          </p:cNvPr>
          <p:cNvCxnSpPr>
            <a:cxnSpLocks/>
          </p:cNvCxnSpPr>
          <p:nvPr/>
        </p:nvCxnSpPr>
        <p:spPr>
          <a:xfrm flipH="1" flipV="1">
            <a:off x="3390901" y="2960530"/>
            <a:ext cx="523874" cy="343120"/>
          </a:xfrm>
          <a:prstGeom prst="line">
            <a:avLst/>
          </a:prstGeom>
          <a:ln>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EB3A2D36-F600-E914-32AD-EED5ABF518A7}"/>
              </a:ext>
            </a:extLst>
          </p:cNvPr>
          <p:cNvCxnSpPr>
            <a:cxnSpLocks/>
          </p:cNvCxnSpPr>
          <p:nvPr/>
        </p:nvCxnSpPr>
        <p:spPr>
          <a:xfrm flipV="1">
            <a:off x="2816304" y="2971468"/>
            <a:ext cx="555467" cy="343120"/>
          </a:xfrm>
          <a:prstGeom prst="line">
            <a:avLst/>
          </a:prstGeom>
          <a:ln>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56F5C50D-4730-28C1-E07F-DAF2D2D41116}"/>
              </a:ext>
            </a:extLst>
          </p:cNvPr>
          <p:cNvCxnSpPr>
            <a:cxnSpLocks/>
          </p:cNvCxnSpPr>
          <p:nvPr/>
        </p:nvCxnSpPr>
        <p:spPr>
          <a:xfrm>
            <a:off x="2827394" y="2969574"/>
            <a:ext cx="536463" cy="334076"/>
          </a:xfrm>
          <a:prstGeom prst="line">
            <a:avLst/>
          </a:prstGeom>
          <a:ln>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031" name="Straight Connector 1030">
            <a:extLst>
              <a:ext uri="{FF2B5EF4-FFF2-40B4-BE49-F238E27FC236}">
                <a16:creationId xmlns:a16="http://schemas.microsoft.com/office/drawing/2014/main" id="{E2F03302-F5E1-CF81-027B-8453C23039D6}"/>
              </a:ext>
            </a:extLst>
          </p:cNvPr>
          <p:cNvCxnSpPr>
            <a:cxnSpLocks/>
          </p:cNvCxnSpPr>
          <p:nvPr/>
        </p:nvCxnSpPr>
        <p:spPr>
          <a:xfrm flipV="1">
            <a:off x="3394484" y="2957512"/>
            <a:ext cx="528286" cy="360622"/>
          </a:xfrm>
          <a:prstGeom prst="line">
            <a:avLst/>
          </a:prstGeom>
          <a:ln>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033" name="Straight Connector 1032">
            <a:extLst>
              <a:ext uri="{FF2B5EF4-FFF2-40B4-BE49-F238E27FC236}">
                <a16:creationId xmlns:a16="http://schemas.microsoft.com/office/drawing/2014/main" id="{1C02FDC5-AADC-0FD9-8C62-C9C125954B3E}"/>
              </a:ext>
            </a:extLst>
          </p:cNvPr>
          <p:cNvCxnSpPr>
            <a:cxnSpLocks/>
          </p:cNvCxnSpPr>
          <p:nvPr/>
        </p:nvCxnSpPr>
        <p:spPr>
          <a:xfrm>
            <a:off x="2303520" y="2964701"/>
            <a:ext cx="520291" cy="338949"/>
          </a:xfrm>
          <a:prstGeom prst="line">
            <a:avLst/>
          </a:prstGeom>
          <a:ln>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14" name="Rectangle: Rounded Corners 13">
            <a:extLst>
              <a:ext uri="{FF2B5EF4-FFF2-40B4-BE49-F238E27FC236}">
                <a16:creationId xmlns:a16="http://schemas.microsoft.com/office/drawing/2014/main" id="{D28FF305-DCF7-1EAA-9EA3-0F07B95FD534}"/>
              </a:ext>
            </a:extLst>
          </p:cNvPr>
          <p:cNvSpPr/>
          <p:nvPr/>
        </p:nvSpPr>
        <p:spPr>
          <a:xfrm flipH="1">
            <a:off x="3914854" y="3171826"/>
            <a:ext cx="0" cy="280052"/>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6" name="Rectangle 1035">
            <a:extLst>
              <a:ext uri="{FF2B5EF4-FFF2-40B4-BE49-F238E27FC236}">
                <a16:creationId xmlns:a16="http://schemas.microsoft.com/office/drawing/2014/main" id="{5684B8AE-156F-5046-6030-8E54525071D3}"/>
              </a:ext>
            </a:extLst>
          </p:cNvPr>
          <p:cNvSpPr/>
          <p:nvPr/>
        </p:nvSpPr>
        <p:spPr>
          <a:xfrm flipH="1">
            <a:off x="2213057" y="2958834"/>
            <a:ext cx="45719" cy="72000"/>
          </a:xfrm>
          <a:prstGeom prst="rect">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7" name="Rectangle 1036">
            <a:extLst>
              <a:ext uri="{FF2B5EF4-FFF2-40B4-BE49-F238E27FC236}">
                <a16:creationId xmlns:a16="http://schemas.microsoft.com/office/drawing/2014/main" id="{6DACA6FD-D195-B904-4F77-BDBA4D751E3D}"/>
              </a:ext>
            </a:extLst>
          </p:cNvPr>
          <p:cNvSpPr/>
          <p:nvPr/>
        </p:nvSpPr>
        <p:spPr>
          <a:xfrm flipH="1">
            <a:off x="2212385" y="3215256"/>
            <a:ext cx="45719" cy="72000"/>
          </a:xfrm>
          <a:prstGeom prst="rect">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8" name="Rectangle: Rounded Corners 1037">
            <a:extLst>
              <a:ext uri="{FF2B5EF4-FFF2-40B4-BE49-F238E27FC236}">
                <a16:creationId xmlns:a16="http://schemas.microsoft.com/office/drawing/2014/main" id="{A41A60A4-C23C-A7A2-8F6E-531012121539}"/>
              </a:ext>
            </a:extLst>
          </p:cNvPr>
          <p:cNvSpPr/>
          <p:nvPr/>
        </p:nvSpPr>
        <p:spPr>
          <a:xfrm rot="16200000" flipH="1">
            <a:off x="3879888" y="3130597"/>
            <a:ext cx="0" cy="7200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9" name="Picture 1038">
            <a:extLst>
              <a:ext uri="{FF2B5EF4-FFF2-40B4-BE49-F238E27FC236}">
                <a16:creationId xmlns:a16="http://schemas.microsoft.com/office/drawing/2014/main" id="{97884C9C-A492-4F36-7670-F90086625B40}"/>
              </a:ext>
            </a:extLst>
          </p:cNvPr>
          <p:cNvPicPr>
            <a:picLocks noChangeAspect="1"/>
          </p:cNvPicPr>
          <p:nvPr/>
        </p:nvPicPr>
        <p:blipFill>
          <a:blip r:embed="rId9"/>
          <a:stretch>
            <a:fillRect/>
          </a:stretch>
        </p:blipFill>
        <p:spPr>
          <a:xfrm>
            <a:off x="10217041" y="1016444"/>
            <a:ext cx="717393" cy="180000"/>
          </a:xfrm>
          <a:prstGeom prst="rect">
            <a:avLst/>
          </a:prstGeom>
        </p:spPr>
      </p:pic>
      <p:sp>
        <p:nvSpPr>
          <p:cNvPr id="2" name="TextBox 1">
            <a:extLst>
              <a:ext uri="{FF2B5EF4-FFF2-40B4-BE49-F238E27FC236}">
                <a16:creationId xmlns:a16="http://schemas.microsoft.com/office/drawing/2014/main" id="{A50C3D3C-E4DA-FFF1-E1D9-F50A27A1E41E}"/>
              </a:ext>
            </a:extLst>
          </p:cNvPr>
          <p:cNvSpPr txBox="1"/>
          <p:nvPr/>
        </p:nvSpPr>
        <p:spPr>
          <a:xfrm>
            <a:off x="11679810" y="6463563"/>
            <a:ext cx="512190" cy="369332"/>
          </a:xfrm>
          <a:prstGeom prst="rect">
            <a:avLst/>
          </a:prstGeom>
          <a:noFill/>
        </p:spPr>
        <p:txBody>
          <a:bodyPr wrap="square" rtlCol="0">
            <a:spAutoFit/>
          </a:bodyPr>
          <a:lstStyle/>
          <a:p>
            <a:r>
              <a:rPr lang="en-GB" b="1" dirty="0">
                <a:solidFill>
                  <a:srgbClr val="0070C0"/>
                </a:solidFill>
              </a:rPr>
              <a:t>12</a:t>
            </a:r>
          </a:p>
        </p:txBody>
      </p:sp>
    </p:spTree>
    <p:extLst>
      <p:ext uri="{BB962C8B-B14F-4D97-AF65-F5344CB8AC3E}">
        <p14:creationId xmlns:p14="http://schemas.microsoft.com/office/powerpoint/2010/main" val="333907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0E71AB-DB6B-51D8-D440-22CE99EF59C4}"/>
              </a:ext>
            </a:extLst>
          </p:cNvPr>
          <p:cNvSpPr/>
          <p:nvPr/>
        </p:nvSpPr>
        <p:spPr>
          <a:xfrm>
            <a:off x="241424" y="1349500"/>
            <a:ext cx="7743079" cy="2837249"/>
          </a:xfrm>
          <a:custGeom>
            <a:avLst/>
            <a:gdLst>
              <a:gd name="connsiteX0" fmla="*/ 0 w 7743079"/>
              <a:gd name="connsiteY0" fmla="*/ 169724 h 2837249"/>
              <a:gd name="connsiteX1" fmla="*/ 169724 w 7743079"/>
              <a:gd name="connsiteY1" fmla="*/ 0 h 2837249"/>
              <a:gd name="connsiteX2" fmla="*/ 916818 w 7743079"/>
              <a:gd name="connsiteY2" fmla="*/ 0 h 2837249"/>
              <a:gd name="connsiteX3" fmla="*/ 1367766 w 7743079"/>
              <a:gd name="connsiteY3" fmla="*/ 0 h 2837249"/>
              <a:gd name="connsiteX4" fmla="*/ 2040823 w 7743079"/>
              <a:gd name="connsiteY4" fmla="*/ 0 h 2837249"/>
              <a:gd name="connsiteX5" fmla="*/ 2713881 w 7743079"/>
              <a:gd name="connsiteY5" fmla="*/ 0 h 2837249"/>
              <a:gd name="connsiteX6" fmla="*/ 3238866 w 7743079"/>
              <a:gd name="connsiteY6" fmla="*/ 0 h 2837249"/>
              <a:gd name="connsiteX7" fmla="*/ 3985959 w 7743079"/>
              <a:gd name="connsiteY7" fmla="*/ 0 h 2837249"/>
              <a:gd name="connsiteX8" fmla="*/ 4436908 w 7743079"/>
              <a:gd name="connsiteY8" fmla="*/ 0 h 2837249"/>
              <a:gd name="connsiteX9" fmla="*/ 5184001 w 7743079"/>
              <a:gd name="connsiteY9" fmla="*/ 0 h 2837249"/>
              <a:gd name="connsiteX10" fmla="*/ 5783022 w 7743079"/>
              <a:gd name="connsiteY10" fmla="*/ 0 h 2837249"/>
              <a:gd name="connsiteX11" fmla="*/ 6530116 w 7743079"/>
              <a:gd name="connsiteY11" fmla="*/ 0 h 2837249"/>
              <a:gd name="connsiteX12" fmla="*/ 7573355 w 7743079"/>
              <a:gd name="connsiteY12" fmla="*/ 0 h 2837249"/>
              <a:gd name="connsiteX13" fmla="*/ 7743079 w 7743079"/>
              <a:gd name="connsiteY13" fmla="*/ 169724 h 2837249"/>
              <a:gd name="connsiteX14" fmla="*/ 7743079 w 7743079"/>
              <a:gd name="connsiteY14" fmla="*/ 744218 h 2837249"/>
              <a:gd name="connsiteX15" fmla="*/ 7743079 w 7743079"/>
              <a:gd name="connsiteY15" fmla="*/ 1368668 h 2837249"/>
              <a:gd name="connsiteX16" fmla="*/ 7743079 w 7743079"/>
              <a:gd name="connsiteY16" fmla="*/ 2043075 h 2837249"/>
              <a:gd name="connsiteX17" fmla="*/ 7743079 w 7743079"/>
              <a:gd name="connsiteY17" fmla="*/ 2667525 h 2837249"/>
              <a:gd name="connsiteX18" fmla="*/ 7573355 w 7743079"/>
              <a:gd name="connsiteY18" fmla="*/ 2837249 h 2837249"/>
              <a:gd name="connsiteX19" fmla="*/ 6974334 w 7743079"/>
              <a:gd name="connsiteY19" fmla="*/ 2837249 h 2837249"/>
              <a:gd name="connsiteX20" fmla="*/ 6523386 w 7743079"/>
              <a:gd name="connsiteY20" fmla="*/ 2837249 h 2837249"/>
              <a:gd name="connsiteX21" fmla="*/ 5702256 w 7743079"/>
              <a:gd name="connsiteY21" fmla="*/ 2837249 h 2837249"/>
              <a:gd name="connsiteX22" fmla="*/ 4955162 w 7743079"/>
              <a:gd name="connsiteY22" fmla="*/ 2837249 h 2837249"/>
              <a:gd name="connsiteX23" fmla="*/ 4356141 w 7743079"/>
              <a:gd name="connsiteY23" fmla="*/ 2837249 h 2837249"/>
              <a:gd name="connsiteX24" fmla="*/ 3831156 w 7743079"/>
              <a:gd name="connsiteY24" fmla="*/ 2837249 h 2837249"/>
              <a:gd name="connsiteX25" fmla="*/ 3232135 w 7743079"/>
              <a:gd name="connsiteY25" fmla="*/ 2837249 h 2837249"/>
              <a:gd name="connsiteX26" fmla="*/ 2707150 w 7743079"/>
              <a:gd name="connsiteY26" fmla="*/ 2837249 h 2837249"/>
              <a:gd name="connsiteX27" fmla="*/ 1886020 w 7743079"/>
              <a:gd name="connsiteY27" fmla="*/ 2837249 h 2837249"/>
              <a:gd name="connsiteX28" fmla="*/ 1212963 w 7743079"/>
              <a:gd name="connsiteY28" fmla="*/ 2837249 h 2837249"/>
              <a:gd name="connsiteX29" fmla="*/ 169724 w 7743079"/>
              <a:gd name="connsiteY29" fmla="*/ 2837249 h 2837249"/>
              <a:gd name="connsiteX30" fmla="*/ 0 w 7743079"/>
              <a:gd name="connsiteY30" fmla="*/ 2667525 h 2837249"/>
              <a:gd name="connsiteX31" fmla="*/ 0 w 7743079"/>
              <a:gd name="connsiteY31" fmla="*/ 2118009 h 2837249"/>
              <a:gd name="connsiteX32" fmla="*/ 0 w 7743079"/>
              <a:gd name="connsiteY32" fmla="*/ 1518537 h 2837249"/>
              <a:gd name="connsiteX33" fmla="*/ 0 w 7743079"/>
              <a:gd name="connsiteY33" fmla="*/ 944042 h 2837249"/>
              <a:gd name="connsiteX34" fmla="*/ 0 w 7743079"/>
              <a:gd name="connsiteY34" fmla="*/ 169724 h 283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43079" h="2837249" fill="none" extrusionOk="0">
                <a:moveTo>
                  <a:pt x="0" y="169724"/>
                </a:moveTo>
                <a:cubicBezTo>
                  <a:pt x="-17131" y="82432"/>
                  <a:pt x="94259" y="9179"/>
                  <a:pt x="169724" y="0"/>
                </a:cubicBezTo>
                <a:cubicBezTo>
                  <a:pt x="367543" y="-18669"/>
                  <a:pt x="554458" y="10316"/>
                  <a:pt x="916818" y="0"/>
                </a:cubicBezTo>
                <a:cubicBezTo>
                  <a:pt x="1279178" y="-10316"/>
                  <a:pt x="1275502" y="-22537"/>
                  <a:pt x="1367766" y="0"/>
                </a:cubicBezTo>
                <a:cubicBezTo>
                  <a:pt x="1460030" y="22537"/>
                  <a:pt x="1860657" y="-22584"/>
                  <a:pt x="2040823" y="0"/>
                </a:cubicBezTo>
                <a:cubicBezTo>
                  <a:pt x="2220989" y="22584"/>
                  <a:pt x="2389559" y="-1235"/>
                  <a:pt x="2713881" y="0"/>
                </a:cubicBezTo>
                <a:cubicBezTo>
                  <a:pt x="3038203" y="1235"/>
                  <a:pt x="2991691" y="18537"/>
                  <a:pt x="3238866" y="0"/>
                </a:cubicBezTo>
                <a:cubicBezTo>
                  <a:pt x="3486041" y="-18537"/>
                  <a:pt x="3799519" y="7454"/>
                  <a:pt x="3985959" y="0"/>
                </a:cubicBezTo>
                <a:cubicBezTo>
                  <a:pt x="4172399" y="-7454"/>
                  <a:pt x="4298020" y="-19896"/>
                  <a:pt x="4436908" y="0"/>
                </a:cubicBezTo>
                <a:cubicBezTo>
                  <a:pt x="4575796" y="19896"/>
                  <a:pt x="4869682" y="-32023"/>
                  <a:pt x="5184001" y="0"/>
                </a:cubicBezTo>
                <a:cubicBezTo>
                  <a:pt x="5498320" y="32023"/>
                  <a:pt x="5649346" y="-28042"/>
                  <a:pt x="5783022" y="0"/>
                </a:cubicBezTo>
                <a:cubicBezTo>
                  <a:pt x="5916698" y="28042"/>
                  <a:pt x="6286214" y="28190"/>
                  <a:pt x="6530116" y="0"/>
                </a:cubicBezTo>
                <a:cubicBezTo>
                  <a:pt x="6774018" y="-28190"/>
                  <a:pt x="7096007" y="24787"/>
                  <a:pt x="7573355" y="0"/>
                </a:cubicBezTo>
                <a:cubicBezTo>
                  <a:pt x="7681616" y="6088"/>
                  <a:pt x="7743944" y="69107"/>
                  <a:pt x="7743079" y="169724"/>
                </a:cubicBezTo>
                <a:cubicBezTo>
                  <a:pt x="7731346" y="354802"/>
                  <a:pt x="7746945" y="465767"/>
                  <a:pt x="7743079" y="744218"/>
                </a:cubicBezTo>
                <a:cubicBezTo>
                  <a:pt x="7739213" y="1022669"/>
                  <a:pt x="7755005" y="1243699"/>
                  <a:pt x="7743079" y="1368668"/>
                </a:cubicBezTo>
                <a:cubicBezTo>
                  <a:pt x="7731154" y="1493637"/>
                  <a:pt x="7734689" y="1757702"/>
                  <a:pt x="7743079" y="2043075"/>
                </a:cubicBezTo>
                <a:cubicBezTo>
                  <a:pt x="7751469" y="2328448"/>
                  <a:pt x="7728702" y="2382527"/>
                  <a:pt x="7743079" y="2667525"/>
                </a:cubicBezTo>
                <a:cubicBezTo>
                  <a:pt x="7740536" y="2763585"/>
                  <a:pt x="7680144" y="2840776"/>
                  <a:pt x="7573355" y="2837249"/>
                </a:cubicBezTo>
                <a:cubicBezTo>
                  <a:pt x="7314502" y="2843743"/>
                  <a:pt x="7218992" y="2863037"/>
                  <a:pt x="6974334" y="2837249"/>
                </a:cubicBezTo>
                <a:cubicBezTo>
                  <a:pt x="6729676" y="2811461"/>
                  <a:pt x="6720034" y="2836996"/>
                  <a:pt x="6523386" y="2837249"/>
                </a:cubicBezTo>
                <a:cubicBezTo>
                  <a:pt x="6326738" y="2837502"/>
                  <a:pt x="6112565" y="2860745"/>
                  <a:pt x="5702256" y="2837249"/>
                </a:cubicBezTo>
                <a:cubicBezTo>
                  <a:pt x="5291947" y="2813754"/>
                  <a:pt x="5111091" y="2822067"/>
                  <a:pt x="4955162" y="2837249"/>
                </a:cubicBezTo>
                <a:cubicBezTo>
                  <a:pt x="4799233" y="2852431"/>
                  <a:pt x="4591979" y="2858312"/>
                  <a:pt x="4356141" y="2837249"/>
                </a:cubicBezTo>
                <a:cubicBezTo>
                  <a:pt x="4120303" y="2816186"/>
                  <a:pt x="4062637" y="2824682"/>
                  <a:pt x="3831156" y="2837249"/>
                </a:cubicBezTo>
                <a:cubicBezTo>
                  <a:pt x="3599676" y="2849816"/>
                  <a:pt x="3447666" y="2811025"/>
                  <a:pt x="3232135" y="2837249"/>
                </a:cubicBezTo>
                <a:cubicBezTo>
                  <a:pt x="3016604" y="2863473"/>
                  <a:pt x="2964704" y="2813730"/>
                  <a:pt x="2707150" y="2837249"/>
                </a:cubicBezTo>
                <a:cubicBezTo>
                  <a:pt x="2449596" y="2860768"/>
                  <a:pt x="2262281" y="2843832"/>
                  <a:pt x="1886020" y="2837249"/>
                </a:cubicBezTo>
                <a:cubicBezTo>
                  <a:pt x="1509759" y="2830667"/>
                  <a:pt x="1485976" y="2834093"/>
                  <a:pt x="1212963" y="2837249"/>
                </a:cubicBezTo>
                <a:cubicBezTo>
                  <a:pt x="939950" y="2840405"/>
                  <a:pt x="471717" y="2809150"/>
                  <a:pt x="169724" y="2837249"/>
                </a:cubicBezTo>
                <a:cubicBezTo>
                  <a:pt x="79566" y="2833211"/>
                  <a:pt x="15553" y="2746821"/>
                  <a:pt x="0" y="2667525"/>
                </a:cubicBezTo>
                <a:cubicBezTo>
                  <a:pt x="1319" y="2517872"/>
                  <a:pt x="-3275" y="2310373"/>
                  <a:pt x="0" y="2118009"/>
                </a:cubicBezTo>
                <a:cubicBezTo>
                  <a:pt x="3275" y="1925645"/>
                  <a:pt x="2943" y="1744655"/>
                  <a:pt x="0" y="1518537"/>
                </a:cubicBezTo>
                <a:cubicBezTo>
                  <a:pt x="-2943" y="1292419"/>
                  <a:pt x="-17705" y="1184371"/>
                  <a:pt x="0" y="944042"/>
                </a:cubicBezTo>
                <a:cubicBezTo>
                  <a:pt x="17705" y="703714"/>
                  <a:pt x="442" y="437717"/>
                  <a:pt x="0" y="169724"/>
                </a:cubicBezTo>
                <a:close/>
              </a:path>
              <a:path w="7743079" h="2837249" stroke="0" extrusionOk="0">
                <a:moveTo>
                  <a:pt x="0" y="169724"/>
                </a:moveTo>
                <a:cubicBezTo>
                  <a:pt x="-10255" y="78222"/>
                  <a:pt x="65046" y="-19292"/>
                  <a:pt x="169724" y="0"/>
                </a:cubicBezTo>
                <a:cubicBezTo>
                  <a:pt x="390243" y="17699"/>
                  <a:pt x="574180" y="-28304"/>
                  <a:pt x="768745" y="0"/>
                </a:cubicBezTo>
                <a:cubicBezTo>
                  <a:pt x="963310" y="28304"/>
                  <a:pt x="1033057" y="6862"/>
                  <a:pt x="1219693" y="0"/>
                </a:cubicBezTo>
                <a:cubicBezTo>
                  <a:pt x="1406329" y="-6862"/>
                  <a:pt x="1573102" y="-15592"/>
                  <a:pt x="1670642" y="0"/>
                </a:cubicBezTo>
                <a:cubicBezTo>
                  <a:pt x="1768182" y="15592"/>
                  <a:pt x="2051532" y="12050"/>
                  <a:pt x="2269663" y="0"/>
                </a:cubicBezTo>
                <a:cubicBezTo>
                  <a:pt x="2487794" y="-12050"/>
                  <a:pt x="2602261" y="-17359"/>
                  <a:pt x="2720611" y="0"/>
                </a:cubicBezTo>
                <a:cubicBezTo>
                  <a:pt x="2838961" y="17359"/>
                  <a:pt x="3060818" y="26045"/>
                  <a:pt x="3319632" y="0"/>
                </a:cubicBezTo>
                <a:cubicBezTo>
                  <a:pt x="3578446" y="-26045"/>
                  <a:pt x="3757516" y="-32644"/>
                  <a:pt x="3992690" y="0"/>
                </a:cubicBezTo>
                <a:cubicBezTo>
                  <a:pt x="4227864" y="32644"/>
                  <a:pt x="4229125" y="-12558"/>
                  <a:pt x="4443638" y="0"/>
                </a:cubicBezTo>
                <a:cubicBezTo>
                  <a:pt x="4658151" y="12558"/>
                  <a:pt x="4853870" y="-10131"/>
                  <a:pt x="4968623" y="0"/>
                </a:cubicBezTo>
                <a:cubicBezTo>
                  <a:pt x="5083376" y="10131"/>
                  <a:pt x="5600721" y="31880"/>
                  <a:pt x="5789753" y="0"/>
                </a:cubicBezTo>
                <a:cubicBezTo>
                  <a:pt x="5978785" y="-31880"/>
                  <a:pt x="6136172" y="13824"/>
                  <a:pt x="6240701" y="0"/>
                </a:cubicBezTo>
                <a:cubicBezTo>
                  <a:pt x="6345230" y="-13824"/>
                  <a:pt x="6562545" y="-1557"/>
                  <a:pt x="6691650" y="0"/>
                </a:cubicBezTo>
                <a:cubicBezTo>
                  <a:pt x="6820755" y="1557"/>
                  <a:pt x="7363394" y="26110"/>
                  <a:pt x="7573355" y="0"/>
                </a:cubicBezTo>
                <a:cubicBezTo>
                  <a:pt x="7654147" y="7084"/>
                  <a:pt x="7742680" y="68220"/>
                  <a:pt x="7743079" y="169724"/>
                </a:cubicBezTo>
                <a:cubicBezTo>
                  <a:pt x="7713485" y="473762"/>
                  <a:pt x="7717987" y="606523"/>
                  <a:pt x="7743079" y="794174"/>
                </a:cubicBezTo>
                <a:cubicBezTo>
                  <a:pt x="7768172" y="981825"/>
                  <a:pt x="7750997" y="1112384"/>
                  <a:pt x="7743079" y="1343690"/>
                </a:cubicBezTo>
                <a:cubicBezTo>
                  <a:pt x="7735161" y="1574996"/>
                  <a:pt x="7713287" y="1788224"/>
                  <a:pt x="7743079" y="1993119"/>
                </a:cubicBezTo>
                <a:cubicBezTo>
                  <a:pt x="7772871" y="2198014"/>
                  <a:pt x="7726099" y="2475792"/>
                  <a:pt x="7743079" y="2667525"/>
                </a:cubicBezTo>
                <a:cubicBezTo>
                  <a:pt x="7760033" y="2758290"/>
                  <a:pt x="7680081" y="2830938"/>
                  <a:pt x="7573355" y="2837249"/>
                </a:cubicBezTo>
                <a:cubicBezTo>
                  <a:pt x="7351197" y="2826269"/>
                  <a:pt x="7104057" y="2808029"/>
                  <a:pt x="6752225" y="2837249"/>
                </a:cubicBezTo>
                <a:cubicBezTo>
                  <a:pt x="6400393" y="2866470"/>
                  <a:pt x="6421100" y="2831402"/>
                  <a:pt x="6153204" y="2837249"/>
                </a:cubicBezTo>
                <a:cubicBezTo>
                  <a:pt x="5885308" y="2843096"/>
                  <a:pt x="5750579" y="2846371"/>
                  <a:pt x="5480147" y="2837249"/>
                </a:cubicBezTo>
                <a:cubicBezTo>
                  <a:pt x="5209715" y="2828127"/>
                  <a:pt x="4969186" y="2810311"/>
                  <a:pt x="4807089" y="2837249"/>
                </a:cubicBezTo>
                <a:cubicBezTo>
                  <a:pt x="4644992" y="2864187"/>
                  <a:pt x="4410568" y="2807965"/>
                  <a:pt x="4208068" y="2837249"/>
                </a:cubicBezTo>
                <a:cubicBezTo>
                  <a:pt x="4005568" y="2866533"/>
                  <a:pt x="3719236" y="2860402"/>
                  <a:pt x="3535011" y="2837249"/>
                </a:cubicBezTo>
                <a:cubicBezTo>
                  <a:pt x="3350786" y="2814096"/>
                  <a:pt x="3199131" y="2829069"/>
                  <a:pt x="3010026" y="2837249"/>
                </a:cubicBezTo>
                <a:cubicBezTo>
                  <a:pt x="2820921" y="2845429"/>
                  <a:pt x="2511552" y="2864917"/>
                  <a:pt x="2336969" y="2837249"/>
                </a:cubicBezTo>
                <a:cubicBezTo>
                  <a:pt x="2162386" y="2809581"/>
                  <a:pt x="1943014" y="2864157"/>
                  <a:pt x="1589875" y="2837249"/>
                </a:cubicBezTo>
                <a:cubicBezTo>
                  <a:pt x="1236736" y="2810341"/>
                  <a:pt x="957404" y="2813415"/>
                  <a:pt x="768745" y="2837249"/>
                </a:cubicBezTo>
                <a:cubicBezTo>
                  <a:pt x="580086" y="2861084"/>
                  <a:pt x="461596" y="2845123"/>
                  <a:pt x="169724" y="2837249"/>
                </a:cubicBezTo>
                <a:cubicBezTo>
                  <a:pt x="68777" y="2837058"/>
                  <a:pt x="958" y="2751787"/>
                  <a:pt x="0" y="2667525"/>
                </a:cubicBezTo>
                <a:cubicBezTo>
                  <a:pt x="3688" y="2545850"/>
                  <a:pt x="20793" y="2253668"/>
                  <a:pt x="0" y="2118009"/>
                </a:cubicBezTo>
                <a:cubicBezTo>
                  <a:pt x="-20793" y="1982350"/>
                  <a:pt x="29662" y="1795010"/>
                  <a:pt x="0" y="1493559"/>
                </a:cubicBezTo>
                <a:cubicBezTo>
                  <a:pt x="-29662" y="1192108"/>
                  <a:pt x="-26203" y="1110161"/>
                  <a:pt x="0" y="844130"/>
                </a:cubicBezTo>
                <a:cubicBezTo>
                  <a:pt x="26203" y="578099"/>
                  <a:pt x="-24349" y="350732"/>
                  <a:pt x="0" y="169724"/>
                </a:cubicBezTo>
                <a:close/>
              </a:path>
            </a:pathLst>
          </a:custGeom>
          <a:solidFill>
            <a:schemeClr val="bg1"/>
          </a:solidFill>
          <a:ln w="9525">
            <a:solidFill>
              <a:schemeClr val="bg1">
                <a:lumMod val="75000"/>
              </a:schemeClr>
            </a:solidFill>
            <a:extLst>
              <a:ext uri="{C807C97D-BFC1-408E-A445-0C87EB9F89A2}">
                <ask:lineSketchStyleProps xmlns:ask="http://schemas.microsoft.com/office/drawing/2018/sketchyshapes" sd="2784988060">
                  <a:prstGeom prst="roundRect">
                    <a:avLst>
                      <a:gd name="adj" fmla="val 5982"/>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7F094389-7934-30C7-BD39-DEA8C2A073F8}"/>
              </a:ext>
            </a:extLst>
          </p:cNvPr>
          <p:cNvPicPr>
            <a:picLocks noChangeAspect="1"/>
          </p:cNvPicPr>
          <p:nvPr/>
        </p:nvPicPr>
        <p:blipFill rotWithShape="1">
          <a:blip r:embed="rId2">
            <a:extLst>
              <a:ext uri="{28A0092B-C50C-407E-A947-70E740481C1C}">
                <a14:useLocalDpi xmlns:a14="http://schemas.microsoft.com/office/drawing/2010/main" val="0"/>
              </a:ext>
            </a:extLst>
          </a:blip>
          <a:srcRect t="6586" b="6586"/>
          <a:stretch/>
        </p:blipFill>
        <p:spPr>
          <a:xfrm>
            <a:off x="6013704" y="4823736"/>
            <a:ext cx="3547465" cy="2034264"/>
          </a:xfrm>
          <a:prstGeom prst="rect">
            <a:avLst/>
          </a:prstGeom>
        </p:spPr>
      </p:pic>
      <p:pic>
        <p:nvPicPr>
          <p:cNvPr id="6" name="Picture 5">
            <a:extLst>
              <a:ext uri="{FF2B5EF4-FFF2-40B4-BE49-F238E27FC236}">
                <a16:creationId xmlns:a16="http://schemas.microsoft.com/office/drawing/2014/main" id="{9D185686-38BB-BCA9-5CB3-89F65DD5F7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823736"/>
            <a:ext cx="2705098" cy="2028824"/>
          </a:xfrm>
          <a:prstGeom prst="rect">
            <a:avLst/>
          </a:prstGeom>
        </p:spPr>
      </p:pic>
      <p:pic>
        <p:nvPicPr>
          <p:cNvPr id="8" name="Picture 7">
            <a:extLst>
              <a:ext uri="{FF2B5EF4-FFF2-40B4-BE49-F238E27FC236}">
                <a16:creationId xmlns:a16="http://schemas.microsoft.com/office/drawing/2014/main" id="{D7B239DE-9895-A5C7-248C-E56944088E38}"/>
              </a:ext>
            </a:extLst>
          </p:cNvPr>
          <p:cNvPicPr>
            <a:picLocks noChangeAspect="1"/>
          </p:cNvPicPr>
          <p:nvPr/>
        </p:nvPicPr>
        <p:blipFill rotWithShape="1">
          <a:blip r:embed="rId4">
            <a:extLst>
              <a:ext uri="{28A0092B-C50C-407E-A947-70E740481C1C}">
                <a14:useLocalDpi xmlns:a14="http://schemas.microsoft.com/office/drawing/2010/main" val="0"/>
              </a:ext>
            </a:extLst>
          </a:blip>
          <a:srcRect t="19586" b="19586"/>
          <a:stretch/>
        </p:blipFill>
        <p:spPr>
          <a:xfrm>
            <a:off x="2705099" y="4823736"/>
            <a:ext cx="3390901" cy="2028824"/>
          </a:xfrm>
          <a:prstGeom prst="rect">
            <a:avLst/>
          </a:prstGeom>
        </p:spPr>
      </p:pic>
      <p:pic>
        <p:nvPicPr>
          <p:cNvPr id="10" name="Picture 9">
            <a:extLst>
              <a:ext uri="{FF2B5EF4-FFF2-40B4-BE49-F238E27FC236}">
                <a16:creationId xmlns:a16="http://schemas.microsoft.com/office/drawing/2014/main" id="{82F3EA5F-E76B-748A-5E16-437A8F2E1B0F}"/>
              </a:ext>
            </a:extLst>
          </p:cNvPr>
          <p:cNvPicPr>
            <a:picLocks noChangeAspect="1"/>
          </p:cNvPicPr>
          <p:nvPr/>
        </p:nvPicPr>
        <p:blipFill rotWithShape="1">
          <a:blip r:embed="rId5">
            <a:extLst>
              <a:ext uri="{28A0092B-C50C-407E-A947-70E740481C1C}">
                <a14:useLocalDpi xmlns:a14="http://schemas.microsoft.com/office/drawing/2010/main" val="0"/>
              </a:ext>
            </a:extLst>
          </a:blip>
          <a:srcRect t="3819" b="3819"/>
          <a:stretch/>
        </p:blipFill>
        <p:spPr>
          <a:xfrm>
            <a:off x="9356187" y="4823736"/>
            <a:ext cx="2940588" cy="2034264"/>
          </a:xfrm>
          <a:prstGeom prst="rect">
            <a:avLst/>
          </a:prstGeom>
        </p:spPr>
      </p:pic>
      <p:graphicFrame>
        <p:nvGraphicFramePr>
          <p:cNvPr id="13" name="Table 12">
            <a:extLst>
              <a:ext uri="{FF2B5EF4-FFF2-40B4-BE49-F238E27FC236}">
                <a16:creationId xmlns:a16="http://schemas.microsoft.com/office/drawing/2014/main" id="{5006FEF7-EA8E-9463-913D-937D2D160A27}"/>
              </a:ext>
            </a:extLst>
          </p:cNvPr>
          <p:cNvGraphicFramePr>
            <a:graphicFrameLocks noGrp="1"/>
          </p:cNvGraphicFramePr>
          <p:nvPr>
            <p:extLst>
              <p:ext uri="{D42A27DB-BD31-4B8C-83A1-F6EECF244321}">
                <p14:modId xmlns:p14="http://schemas.microsoft.com/office/powerpoint/2010/main" val="2032971588"/>
              </p:ext>
            </p:extLst>
          </p:nvPr>
        </p:nvGraphicFramePr>
        <p:xfrm>
          <a:off x="8198104" y="934721"/>
          <a:ext cx="2802128" cy="3571240"/>
        </p:xfrm>
        <a:graphic>
          <a:graphicData uri="http://schemas.openxmlformats.org/drawingml/2006/table">
            <a:tbl>
              <a:tblPr firstRow="1" bandRow="1">
                <a:tableStyleId>{5C22544A-7EE6-4342-B048-85BDC9FD1C3A}</a:tableStyleId>
              </a:tblPr>
              <a:tblGrid>
                <a:gridCol w="2802128">
                  <a:extLst>
                    <a:ext uri="{9D8B030D-6E8A-4147-A177-3AD203B41FA5}">
                      <a16:colId xmlns:a16="http://schemas.microsoft.com/office/drawing/2014/main" val="967699673"/>
                    </a:ext>
                  </a:extLst>
                </a:gridCol>
              </a:tblGrid>
              <a:tr h="370840">
                <a:tc>
                  <a:txBody>
                    <a:bodyPr/>
                    <a:lstStyle/>
                    <a:p>
                      <a:r>
                        <a:rPr lang="en-GB" dirty="0">
                          <a:solidFill>
                            <a:schemeClr val="tx1"/>
                          </a:solidFill>
                        </a:rPr>
                        <a:t>Timber Bollards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70840">
                <a:tc>
                  <a:txBody>
                    <a:bodyPr/>
                    <a:lstStyle/>
                    <a:p>
                      <a:pPr marL="171450" indent="-171450">
                        <a:buFont typeface="Wingdings" panose="05000000000000000000" pitchFamily="2" charset="2"/>
                        <a:buChar char="§"/>
                      </a:pPr>
                      <a:r>
                        <a:rPr lang="en-GB" sz="1200" b="1" dirty="0">
                          <a:solidFill>
                            <a:schemeClr val="tx1"/>
                          </a:solidFill>
                        </a:rPr>
                        <a:t>To be spaced at 1.8m intervals </a:t>
                      </a:r>
                      <a:r>
                        <a:rPr lang="en-GB" sz="1200" dirty="0">
                          <a:solidFill>
                            <a:schemeClr val="bg1">
                              <a:lumMod val="50000"/>
                            </a:schemeClr>
                          </a:solidFill>
                        </a:rPr>
                        <a:t>to prevent vehicles from driving onto the green and deteriorating the grass surface</a:t>
                      </a:r>
                    </a:p>
                    <a:p>
                      <a:pPr marL="171450" indent="-171450">
                        <a:buFont typeface="Wingdings" panose="05000000000000000000" pitchFamily="2" charset="2"/>
                        <a:buChar char="§"/>
                      </a:pPr>
                      <a:r>
                        <a:rPr lang="en-GB" sz="1200" dirty="0">
                          <a:solidFill>
                            <a:schemeClr val="bg1">
                              <a:lumMod val="50000"/>
                            </a:schemeClr>
                          </a:solidFill>
                        </a:rPr>
                        <a:t>Along with the vehicle barrier, deters vehicles from using the track as a cut through to Station Rd/Plough Rd</a:t>
                      </a:r>
                    </a:p>
                    <a:p>
                      <a:pPr marL="171450" indent="-171450">
                        <a:buFont typeface="Wingdings" panose="05000000000000000000" pitchFamily="2" charset="2"/>
                        <a:buChar char="§"/>
                      </a:pPr>
                      <a:r>
                        <a:rPr lang="en-GB" sz="1200" b="1" dirty="0">
                          <a:solidFill>
                            <a:schemeClr val="tx1"/>
                          </a:solidFill>
                        </a:rPr>
                        <a:t>Selected bollards will be removable </a:t>
                      </a:r>
                      <a:r>
                        <a:rPr lang="en-GB" sz="1200" dirty="0">
                          <a:solidFill>
                            <a:schemeClr val="bg1">
                              <a:lumMod val="50000"/>
                            </a:schemeClr>
                          </a:solidFill>
                        </a:rPr>
                        <a:t>to allow vehicle access when required</a:t>
                      </a:r>
                    </a:p>
                    <a:p>
                      <a:pPr marL="171450" indent="-171450">
                        <a:buFont typeface="Wingdings" panose="05000000000000000000" pitchFamily="2" charset="2"/>
                        <a:buChar char="§"/>
                      </a:pPr>
                      <a:r>
                        <a:rPr lang="en-GB" sz="1200" dirty="0">
                          <a:solidFill>
                            <a:schemeClr val="bg1">
                              <a:lumMod val="50000"/>
                            </a:schemeClr>
                          </a:solidFill>
                        </a:rPr>
                        <a:t>Bollards will run around the existing access to the Village Green at top of Station Road for approximately 90m</a:t>
                      </a:r>
                    </a:p>
                    <a:p>
                      <a:pPr marL="171450" indent="-171450">
                        <a:buFont typeface="Wingdings" panose="05000000000000000000" pitchFamily="2" charset="2"/>
                        <a:buChar char="§"/>
                      </a:pPr>
                      <a:r>
                        <a:rPr lang="en-GB" sz="1200" dirty="0">
                          <a:solidFill>
                            <a:schemeClr val="bg1">
                              <a:lumMod val="50000"/>
                            </a:schemeClr>
                          </a:solidFill>
                        </a:rPr>
                        <a:t>At this time it is felt unnecessary to run the Bollards for the full length of the track as they are only intended to deter through-traffic</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19" name="TextBox 18">
            <a:extLst>
              <a:ext uri="{FF2B5EF4-FFF2-40B4-BE49-F238E27FC236}">
                <a16:creationId xmlns:a16="http://schemas.microsoft.com/office/drawing/2014/main" id="{DC1FC9C4-3F8E-A6E6-8226-D096AFB969BC}"/>
              </a:ext>
            </a:extLst>
          </p:cNvPr>
          <p:cNvSpPr txBox="1"/>
          <p:nvPr/>
        </p:nvSpPr>
        <p:spPr>
          <a:xfrm>
            <a:off x="867266" y="105077"/>
            <a:ext cx="5859199" cy="954107"/>
          </a:xfrm>
          <a:prstGeom prst="rect">
            <a:avLst/>
          </a:prstGeom>
          <a:noFill/>
        </p:spPr>
        <p:txBody>
          <a:bodyPr wrap="square" rtlCol="0">
            <a:spAutoFit/>
          </a:bodyPr>
          <a:lstStyle/>
          <a:p>
            <a:r>
              <a:rPr lang="en-GB" sz="2800" dirty="0"/>
              <a:t>Appendix</a:t>
            </a:r>
          </a:p>
          <a:p>
            <a:r>
              <a:rPr lang="en-GB" sz="2800" b="1" dirty="0"/>
              <a:t>Timber Bollards Concept</a:t>
            </a:r>
          </a:p>
        </p:txBody>
      </p:sp>
      <p:sp>
        <p:nvSpPr>
          <p:cNvPr id="28" name="TextBox 27">
            <a:extLst>
              <a:ext uri="{FF2B5EF4-FFF2-40B4-BE49-F238E27FC236}">
                <a16:creationId xmlns:a16="http://schemas.microsoft.com/office/drawing/2014/main" id="{D8A2D4EC-8322-5096-5F13-565C3D0372F3}"/>
              </a:ext>
            </a:extLst>
          </p:cNvPr>
          <p:cNvSpPr txBox="1"/>
          <p:nvPr/>
        </p:nvSpPr>
        <p:spPr>
          <a:xfrm>
            <a:off x="-1" y="6474889"/>
            <a:ext cx="7305676" cy="369332"/>
          </a:xfrm>
          <a:prstGeom prst="rect">
            <a:avLst/>
          </a:prstGeom>
          <a:noFill/>
        </p:spPr>
        <p:txBody>
          <a:bodyPr wrap="square" rtlCol="0">
            <a:spAutoFit/>
          </a:bodyPr>
          <a:lstStyle/>
          <a:p>
            <a:r>
              <a:rPr lang="en-GB" b="1" dirty="0">
                <a:solidFill>
                  <a:srgbClr val="FFFF00"/>
                </a:solidFill>
              </a:rPr>
              <a:t>Images of Timber Bollards are for illustration purposes only</a:t>
            </a:r>
          </a:p>
        </p:txBody>
      </p:sp>
      <p:pic>
        <p:nvPicPr>
          <p:cNvPr id="30" name="Picture 29">
            <a:extLst>
              <a:ext uri="{FF2B5EF4-FFF2-40B4-BE49-F238E27FC236}">
                <a16:creationId xmlns:a16="http://schemas.microsoft.com/office/drawing/2014/main" id="{B9D8C22B-7BB3-D18E-FFDD-9E9EE07F1FC9}"/>
              </a:ext>
            </a:extLst>
          </p:cNvPr>
          <p:cNvPicPr>
            <a:picLocks noChangeAspect="1"/>
          </p:cNvPicPr>
          <p:nvPr/>
        </p:nvPicPr>
        <p:blipFill>
          <a:blip r:embed="rId6"/>
          <a:stretch>
            <a:fillRect/>
          </a:stretch>
        </p:blipFill>
        <p:spPr>
          <a:xfrm>
            <a:off x="330823" y="1714431"/>
            <a:ext cx="6897996" cy="2028823"/>
          </a:xfrm>
          <a:prstGeom prst="rect">
            <a:avLst/>
          </a:prstGeom>
        </p:spPr>
      </p:pic>
      <p:pic>
        <p:nvPicPr>
          <p:cNvPr id="31" name="Picture 2" descr="Image result for tree plan icon black">
            <a:extLst>
              <a:ext uri="{FF2B5EF4-FFF2-40B4-BE49-F238E27FC236}">
                <a16:creationId xmlns:a16="http://schemas.microsoft.com/office/drawing/2014/main" id="{D4CD1E9F-86A1-33D6-9441-DDC5701BB7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8985" y="2036902"/>
            <a:ext cx="499668" cy="565662"/>
          </a:xfrm>
          <a:prstGeom prst="rect">
            <a:avLst/>
          </a:prstGeom>
          <a:noFill/>
          <a:extLst>
            <a:ext uri="{909E8E84-426E-40DD-AFC4-6F175D3DCCD1}">
              <a14:hiddenFill xmlns:a14="http://schemas.microsoft.com/office/drawing/2010/main">
                <a:solidFill>
                  <a:srgbClr val="FFFFFF"/>
                </a:solidFill>
              </a14:hiddenFill>
            </a:ext>
          </a:extLst>
        </p:spPr>
      </p:pic>
      <p:cxnSp>
        <p:nvCxnSpPr>
          <p:cNvPr id="2049" name="Straight Connector 2048">
            <a:extLst>
              <a:ext uri="{FF2B5EF4-FFF2-40B4-BE49-F238E27FC236}">
                <a16:creationId xmlns:a16="http://schemas.microsoft.com/office/drawing/2014/main" id="{C79E0576-4147-6103-9D20-9E1869009FF3}"/>
              </a:ext>
            </a:extLst>
          </p:cNvPr>
          <p:cNvCxnSpPr>
            <a:cxnSpLocks/>
          </p:cNvCxnSpPr>
          <p:nvPr/>
        </p:nvCxnSpPr>
        <p:spPr>
          <a:xfrm flipH="1">
            <a:off x="10112026" y="1124750"/>
            <a:ext cx="552926" cy="0"/>
          </a:xfrm>
          <a:prstGeom prst="line">
            <a:avLst/>
          </a:prstGeom>
          <a:ln w="73025">
            <a:solidFill>
              <a:srgbClr val="FFC000"/>
            </a:solidFill>
            <a:prstDash val="sysDot"/>
          </a:ln>
        </p:spPr>
        <p:style>
          <a:lnRef idx="2">
            <a:schemeClr val="accent1"/>
          </a:lnRef>
          <a:fillRef idx="0">
            <a:schemeClr val="accent1"/>
          </a:fillRef>
          <a:effectRef idx="1">
            <a:schemeClr val="accent1"/>
          </a:effectRef>
          <a:fontRef idx="minor">
            <a:schemeClr val="tx1"/>
          </a:fontRef>
        </p:style>
      </p:cxnSp>
      <p:cxnSp>
        <p:nvCxnSpPr>
          <p:cNvPr id="2054" name="Straight Connector 2053">
            <a:extLst>
              <a:ext uri="{FF2B5EF4-FFF2-40B4-BE49-F238E27FC236}">
                <a16:creationId xmlns:a16="http://schemas.microsoft.com/office/drawing/2014/main" id="{4D791F25-E4C5-F9EC-23F5-BB1B1F1970F1}"/>
              </a:ext>
            </a:extLst>
          </p:cNvPr>
          <p:cNvCxnSpPr>
            <a:cxnSpLocks/>
          </p:cNvCxnSpPr>
          <p:nvPr/>
        </p:nvCxnSpPr>
        <p:spPr>
          <a:xfrm flipH="1">
            <a:off x="6865567" y="2593039"/>
            <a:ext cx="249834" cy="0"/>
          </a:xfrm>
          <a:prstGeom prst="line">
            <a:avLst/>
          </a:prstGeom>
          <a:ln w="47625">
            <a:solidFill>
              <a:srgbClr val="FFC000">
                <a:alpha val="96000"/>
              </a:srgbClr>
            </a:solidFill>
            <a:prstDash val="sysDot"/>
          </a:ln>
        </p:spPr>
        <p:style>
          <a:lnRef idx="2">
            <a:schemeClr val="accent1"/>
          </a:lnRef>
          <a:fillRef idx="0">
            <a:schemeClr val="accent1"/>
          </a:fillRef>
          <a:effectRef idx="1">
            <a:schemeClr val="accent1"/>
          </a:effectRef>
          <a:fontRef idx="minor">
            <a:schemeClr val="tx1"/>
          </a:fontRef>
        </p:style>
      </p:cxnSp>
      <p:pic>
        <p:nvPicPr>
          <p:cNvPr id="3" name="Picture 2" descr="A close-up of a sign&#10;&#10;Description automatically generated with low confidence">
            <a:extLst>
              <a:ext uri="{FF2B5EF4-FFF2-40B4-BE49-F238E27FC236}">
                <a16:creationId xmlns:a16="http://schemas.microsoft.com/office/drawing/2014/main" id="{D259DD78-48B7-35CD-96BE-7F1668CD0E32}"/>
              </a:ext>
            </a:extLst>
          </p:cNvPr>
          <p:cNvPicPr>
            <a:picLocks noChangeAspect="1"/>
          </p:cNvPicPr>
          <p:nvPr/>
        </p:nvPicPr>
        <p:blipFill rotWithShape="1">
          <a:blip r:embed="rId8"/>
          <a:srcRect r="74821"/>
          <a:stretch/>
        </p:blipFill>
        <p:spPr>
          <a:xfrm>
            <a:off x="200620" y="288482"/>
            <a:ext cx="544097" cy="599658"/>
          </a:xfrm>
          <a:prstGeom prst="rect">
            <a:avLst/>
          </a:prstGeom>
        </p:spPr>
      </p:pic>
      <p:sp>
        <p:nvSpPr>
          <p:cNvPr id="7" name="Rectangle 6">
            <a:extLst>
              <a:ext uri="{FF2B5EF4-FFF2-40B4-BE49-F238E27FC236}">
                <a16:creationId xmlns:a16="http://schemas.microsoft.com/office/drawing/2014/main" id="{8BD8557F-5D87-E36F-822F-C361FA21D861}"/>
              </a:ext>
            </a:extLst>
          </p:cNvPr>
          <p:cNvSpPr/>
          <p:nvPr/>
        </p:nvSpPr>
        <p:spPr>
          <a:xfrm>
            <a:off x="3883843" y="2931735"/>
            <a:ext cx="285681" cy="94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2A1DCF9-A556-5FF1-71A7-587DB4AC2762}"/>
              </a:ext>
            </a:extLst>
          </p:cNvPr>
          <p:cNvSpPr txBox="1"/>
          <p:nvPr/>
        </p:nvSpPr>
        <p:spPr>
          <a:xfrm>
            <a:off x="4577367" y="1580007"/>
            <a:ext cx="1207474" cy="415498"/>
          </a:xfrm>
          <a:prstGeom prst="rect">
            <a:avLst/>
          </a:prstGeom>
          <a:noFill/>
        </p:spPr>
        <p:txBody>
          <a:bodyPr wrap="square" rtlCol="0">
            <a:spAutoFit/>
          </a:bodyPr>
          <a:lstStyle/>
          <a:p>
            <a:r>
              <a:rPr lang="en-GB" sz="1050" dirty="0">
                <a:solidFill>
                  <a:schemeClr val="bg1">
                    <a:lumMod val="50000"/>
                  </a:schemeClr>
                </a:solidFill>
              </a:rPr>
              <a:t>Vehicle</a:t>
            </a:r>
            <a:br>
              <a:rPr lang="en-GB" sz="1050" dirty="0">
                <a:solidFill>
                  <a:schemeClr val="bg1">
                    <a:lumMod val="50000"/>
                  </a:schemeClr>
                </a:solidFill>
              </a:rPr>
            </a:br>
            <a:r>
              <a:rPr lang="en-GB" sz="1050" dirty="0">
                <a:solidFill>
                  <a:schemeClr val="bg1">
                    <a:lumMod val="50000"/>
                  </a:schemeClr>
                </a:solidFill>
              </a:rPr>
              <a:t>turning head</a:t>
            </a:r>
          </a:p>
        </p:txBody>
      </p:sp>
      <p:sp>
        <p:nvSpPr>
          <p:cNvPr id="9" name="TextBox 8">
            <a:extLst>
              <a:ext uri="{FF2B5EF4-FFF2-40B4-BE49-F238E27FC236}">
                <a16:creationId xmlns:a16="http://schemas.microsoft.com/office/drawing/2014/main" id="{FD0BF9CB-E492-F888-D9D9-A0F931784892}"/>
              </a:ext>
            </a:extLst>
          </p:cNvPr>
          <p:cNvSpPr txBox="1"/>
          <p:nvPr/>
        </p:nvSpPr>
        <p:spPr>
          <a:xfrm>
            <a:off x="3832897" y="2111984"/>
            <a:ext cx="1348207" cy="415498"/>
          </a:xfrm>
          <a:prstGeom prst="rect">
            <a:avLst/>
          </a:prstGeom>
          <a:noFill/>
        </p:spPr>
        <p:txBody>
          <a:bodyPr wrap="square" rtlCol="0">
            <a:spAutoFit/>
          </a:bodyPr>
          <a:lstStyle/>
          <a:p>
            <a:r>
              <a:rPr lang="en-GB" sz="1050" dirty="0">
                <a:solidFill>
                  <a:schemeClr val="bg1">
                    <a:lumMod val="50000"/>
                  </a:schemeClr>
                </a:solidFill>
              </a:rPr>
              <a:t>vehicle</a:t>
            </a:r>
          </a:p>
          <a:p>
            <a:r>
              <a:rPr lang="en-GB" sz="1050" dirty="0">
                <a:solidFill>
                  <a:schemeClr val="bg1">
                    <a:lumMod val="50000"/>
                  </a:schemeClr>
                </a:solidFill>
              </a:rPr>
              <a:t>barrier</a:t>
            </a:r>
          </a:p>
        </p:txBody>
      </p:sp>
      <p:sp>
        <p:nvSpPr>
          <p:cNvPr id="11" name="TextBox 10">
            <a:extLst>
              <a:ext uri="{FF2B5EF4-FFF2-40B4-BE49-F238E27FC236}">
                <a16:creationId xmlns:a16="http://schemas.microsoft.com/office/drawing/2014/main" id="{A8A6C8FB-FC4D-6E96-F9DC-468CAB29BB5B}"/>
              </a:ext>
            </a:extLst>
          </p:cNvPr>
          <p:cNvSpPr txBox="1"/>
          <p:nvPr/>
        </p:nvSpPr>
        <p:spPr>
          <a:xfrm>
            <a:off x="11679810" y="6463563"/>
            <a:ext cx="512190" cy="369332"/>
          </a:xfrm>
          <a:prstGeom prst="rect">
            <a:avLst/>
          </a:prstGeom>
          <a:noFill/>
        </p:spPr>
        <p:txBody>
          <a:bodyPr wrap="square" rtlCol="0">
            <a:spAutoFit/>
          </a:bodyPr>
          <a:lstStyle/>
          <a:p>
            <a:r>
              <a:rPr lang="en-GB" b="1" dirty="0">
                <a:solidFill>
                  <a:schemeClr val="bg1"/>
                </a:solidFill>
              </a:rPr>
              <a:t>13</a:t>
            </a:r>
          </a:p>
        </p:txBody>
      </p:sp>
    </p:spTree>
    <p:extLst>
      <p:ext uri="{BB962C8B-B14F-4D97-AF65-F5344CB8AC3E}">
        <p14:creationId xmlns:p14="http://schemas.microsoft.com/office/powerpoint/2010/main" val="713390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C1FC9C4-3F8E-A6E6-8226-D096AFB969BC}"/>
              </a:ext>
            </a:extLst>
          </p:cNvPr>
          <p:cNvSpPr txBox="1"/>
          <p:nvPr/>
        </p:nvSpPr>
        <p:spPr>
          <a:xfrm>
            <a:off x="867266" y="105077"/>
            <a:ext cx="5859199" cy="954107"/>
          </a:xfrm>
          <a:prstGeom prst="rect">
            <a:avLst/>
          </a:prstGeom>
          <a:noFill/>
        </p:spPr>
        <p:txBody>
          <a:bodyPr wrap="square" rtlCol="0">
            <a:spAutoFit/>
          </a:bodyPr>
          <a:lstStyle/>
          <a:p>
            <a:r>
              <a:rPr lang="en-GB" sz="2800" dirty="0"/>
              <a:t>Appendix</a:t>
            </a:r>
          </a:p>
          <a:p>
            <a:r>
              <a:rPr lang="en-GB" sz="2800" b="1" dirty="0"/>
              <a:t>Signage Concept</a:t>
            </a:r>
          </a:p>
        </p:txBody>
      </p:sp>
      <p:pic>
        <p:nvPicPr>
          <p:cNvPr id="3" name="Picture 2" descr="A close-up of a sign&#10;&#10;Description automatically generated with low confidence">
            <a:extLst>
              <a:ext uri="{FF2B5EF4-FFF2-40B4-BE49-F238E27FC236}">
                <a16:creationId xmlns:a16="http://schemas.microsoft.com/office/drawing/2014/main" id="{D259DD78-48B7-35CD-96BE-7F1668CD0E32}"/>
              </a:ext>
            </a:extLst>
          </p:cNvPr>
          <p:cNvPicPr>
            <a:picLocks noChangeAspect="1"/>
          </p:cNvPicPr>
          <p:nvPr/>
        </p:nvPicPr>
        <p:blipFill rotWithShape="1">
          <a:blip r:embed="rId2"/>
          <a:srcRect r="74821"/>
          <a:stretch/>
        </p:blipFill>
        <p:spPr>
          <a:xfrm>
            <a:off x="200620" y="288482"/>
            <a:ext cx="544097" cy="599658"/>
          </a:xfrm>
          <a:prstGeom prst="rect">
            <a:avLst/>
          </a:prstGeom>
        </p:spPr>
      </p:pic>
      <p:sp>
        <p:nvSpPr>
          <p:cNvPr id="11" name="TextBox 10">
            <a:extLst>
              <a:ext uri="{FF2B5EF4-FFF2-40B4-BE49-F238E27FC236}">
                <a16:creationId xmlns:a16="http://schemas.microsoft.com/office/drawing/2014/main" id="{A8A6C8FB-FC4D-6E96-F9DC-468CAB29BB5B}"/>
              </a:ext>
            </a:extLst>
          </p:cNvPr>
          <p:cNvSpPr txBox="1"/>
          <p:nvPr/>
        </p:nvSpPr>
        <p:spPr>
          <a:xfrm>
            <a:off x="11679810" y="6463563"/>
            <a:ext cx="512190" cy="369332"/>
          </a:xfrm>
          <a:prstGeom prst="rect">
            <a:avLst/>
          </a:prstGeom>
          <a:noFill/>
        </p:spPr>
        <p:txBody>
          <a:bodyPr wrap="square" rtlCol="0">
            <a:spAutoFit/>
          </a:bodyPr>
          <a:lstStyle/>
          <a:p>
            <a:r>
              <a:rPr lang="en-GB" b="1" dirty="0">
                <a:solidFill>
                  <a:srgbClr val="0070C0"/>
                </a:solidFill>
              </a:rPr>
              <a:t>13</a:t>
            </a:r>
          </a:p>
        </p:txBody>
      </p:sp>
      <p:sp>
        <p:nvSpPr>
          <p:cNvPr id="14" name="TextBox 13">
            <a:extLst>
              <a:ext uri="{FF2B5EF4-FFF2-40B4-BE49-F238E27FC236}">
                <a16:creationId xmlns:a16="http://schemas.microsoft.com/office/drawing/2014/main" id="{41E5CC50-BE32-E779-E267-43FB64224304}"/>
              </a:ext>
            </a:extLst>
          </p:cNvPr>
          <p:cNvSpPr txBox="1"/>
          <p:nvPr/>
        </p:nvSpPr>
        <p:spPr>
          <a:xfrm>
            <a:off x="938578" y="2028777"/>
            <a:ext cx="10157313" cy="2585323"/>
          </a:xfrm>
          <a:prstGeom prst="rect">
            <a:avLst/>
          </a:prstGeom>
          <a:noFill/>
        </p:spPr>
        <p:txBody>
          <a:bodyPr wrap="square">
            <a:spAutoFit/>
          </a:bodyPr>
          <a:lstStyle/>
          <a:p>
            <a:r>
              <a:rPr lang="en-GB" b="1" dirty="0"/>
              <a:t>In parallel to the project surfacing and village green protection</a:t>
            </a:r>
            <a:r>
              <a:rPr lang="en-GB" sz="1800" b="1" dirty="0">
                <a:solidFill>
                  <a:schemeClr val="tx1"/>
                </a:solidFill>
              </a:rPr>
              <a:t>, the Parish Council will be discussing the wording and location for appropriate signage</a:t>
            </a:r>
            <a:r>
              <a:rPr lang="en-GB" b="1" dirty="0"/>
              <a:t>:</a:t>
            </a:r>
            <a:br>
              <a:rPr lang="en-GB" b="1" dirty="0"/>
            </a:br>
            <a:br>
              <a:rPr lang="en-GB" b="1" dirty="0"/>
            </a:br>
            <a:r>
              <a:rPr lang="en-GB" b="1" dirty="0">
                <a:solidFill>
                  <a:schemeClr val="bg1">
                    <a:lumMod val="50000"/>
                  </a:schemeClr>
                </a:solidFill>
              </a:rPr>
              <a:t>For example; </a:t>
            </a:r>
          </a:p>
          <a:p>
            <a:pPr marL="285750" indent="-285750">
              <a:buFont typeface="Wingdings" panose="05000000000000000000" pitchFamily="2" charset="2"/>
              <a:buChar char="§"/>
            </a:pPr>
            <a:endParaRPr lang="en-GB" b="1" dirty="0">
              <a:solidFill>
                <a:schemeClr val="bg1">
                  <a:lumMod val="50000"/>
                </a:schemeClr>
              </a:solidFill>
            </a:endParaRPr>
          </a:p>
          <a:p>
            <a:pPr marL="285750" indent="-285750">
              <a:buFont typeface="Wingdings" panose="05000000000000000000" pitchFamily="2" charset="2"/>
              <a:buChar char="§"/>
            </a:pPr>
            <a:r>
              <a:rPr lang="en-GB" b="1" dirty="0">
                <a:solidFill>
                  <a:schemeClr val="bg1">
                    <a:lumMod val="50000"/>
                  </a:schemeClr>
                </a:solidFill>
              </a:rPr>
              <a:t>Parking within the turning head and against the vehicle barrier will be prohibited.  </a:t>
            </a:r>
          </a:p>
          <a:p>
            <a:pPr marL="285750" indent="-285750">
              <a:buFont typeface="Wingdings" panose="05000000000000000000" pitchFamily="2" charset="2"/>
              <a:buChar char="§"/>
            </a:pPr>
            <a:endParaRPr lang="en-GB" b="1" dirty="0">
              <a:solidFill>
                <a:schemeClr val="bg1">
                  <a:lumMod val="50000"/>
                </a:schemeClr>
              </a:solidFill>
            </a:endParaRPr>
          </a:p>
          <a:p>
            <a:pPr marL="285750" indent="-285750">
              <a:buFont typeface="Wingdings" panose="05000000000000000000" pitchFamily="2" charset="2"/>
              <a:buChar char="§"/>
            </a:pPr>
            <a:r>
              <a:rPr lang="en-GB" b="1" dirty="0">
                <a:solidFill>
                  <a:schemeClr val="bg1">
                    <a:lumMod val="50000"/>
                  </a:schemeClr>
                </a:solidFill>
              </a:rPr>
              <a:t>The barrier will restrict through traffic between Station Road and </a:t>
            </a:r>
            <a:r>
              <a:rPr lang="en-GB" b="1" dirty="0" err="1">
                <a:solidFill>
                  <a:schemeClr val="bg1">
                    <a:lumMod val="50000"/>
                  </a:schemeClr>
                </a:solidFill>
              </a:rPr>
              <a:t>Weeley</a:t>
            </a:r>
            <a:r>
              <a:rPr lang="en-GB" b="1" dirty="0">
                <a:solidFill>
                  <a:schemeClr val="bg1">
                    <a:lumMod val="50000"/>
                  </a:schemeClr>
                </a:solidFill>
              </a:rPr>
              <a:t> Road – appropriate signage will be required to help avoid unnecessary.</a:t>
            </a:r>
          </a:p>
        </p:txBody>
      </p:sp>
    </p:spTree>
    <p:extLst>
      <p:ext uri="{BB962C8B-B14F-4D97-AF65-F5344CB8AC3E}">
        <p14:creationId xmlns:p14="http://schemas.microsoft.com/office/powerpoint/2010/main" val="20143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4B2F7E-8CD8-4557-ADFD-0EF2C27C99ED}"/>
              </a:ext>
            </a:extLst>
          </p:cNvPr>
          <p:cNvGraphicFramePr>
            <a:graphicFrameLocks noGrp="1"/>
          </p:cNvGraphicFramePr>
          <p:nvPr>
            <p:extLst>
              <p:ext uri="{D42A27DB-BD31-4B8C-83A1-F6EECF244321}">
                <p14:modId xmlns:p14="http://schemas.microsoft.com/office/powerpoint/2010/main" val="1422704910"/>
              </p:ext>
            </p:extLst>
          </p:nvPr>
        </p:nvGraphicFramePr>
        <p:xfrm>
          <a:off x="146563" y="1059184"/>
          <a:ext cx="11796790" cy="5582920"/>
        </p:xfrm>
        <a:graphic>
          <a:graphicData uri="http://schemas.openxmlformats.org/drawingml/2006/table">
            <a:tbl>
              <a:tblPr firstRow="1" bandRow="1">
                <a:tableStyleId>{5C22544A-7EE6-4342-B048-85BDC9FD1C3A}</a:tableStyleId>
              </a:tblPr>
              <a:tblGrid>
                <a:gridCol w="5898395">
                  <a:extLst>
                    <a:ext uri="{9D8B030D-6E8A-4147-A177-3AD203B41FA5}">
                      <a16:colId xmlns:a16="http://schemas.microsoft.com/office/drawing/2014/main" val="3805618164"/>
                    </a:ext>
                  </a:extLst>
                </a:gridCol>
                <a:gridCol w="5898395">
                  <a:extLst>
                    <a:ext uri="{9D8B030D-6E8A-4147-A177-3AD203B41FA5}">
                      <a16:colId xmlns:a16="http://schemas.microsoft.com/office/drawing/2014/main" val="967699673"/>
                    </a:ext>
                  </a:extLst>
                </a:gridCol>
              </a:tblGrid>
              <a:tr h="370840">
                <a:tc>
                  <a:txBody>
                    <a:bodyPr/>
                    <a:lstStyle/>
                    <a:p>
                      <a:r>
                        <a:rPr lang="en-GB" sz="1600" dirty="0">
                          <a:solidFill>
                            <a:schemeClr val="tx1"/>
                          </a:solidFill>
                        </a:rPr>
                        <a:t>January 2024</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GB" sz="1600" dirty="0">
                          <a:solidFill>
                            <a:schemeClr val="tx1"/>
                          </a:solidFill>
                        </a:rPr>
                        <a:t>September 2016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
                      </a:pPr>
                      <a:endParaRPr lang="en-GB" sz="12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pic>
        <p:nvPicPr>
          <p:cNvPr id="6" name="Picture 5">
            <a:extLst>
              <a:ext uri="{FF2B5EF4-FFF2-40B4-BE49-F238E27FC236}">
                <a16:creationId xmlns:a16="http://schemas.microsoft.com/office/drawing/2014/main" id="{1150442A-C580-E76E-0069-40E7204DD804}"/>
              </a:ext>
            </a:extLst>
          </p:cNvPr>
          <p:cNvPicPr>
            <a:picLocks noChangeAspect="1"/>
          </p:cNvPicPr>
          <p:nvPr/>
        </p:nvPicPr>
        <p:blipFill>
          <a:blip r:embed="rId2"/>
          <a:stretch>
            <a:fillRect/>
          </a:stretch>
        </p:blipFill>
        <p:spPr>
          <a:xfrm>
            <a:off x="228713" y="1471488"/>
            <a:ext cx="2267599" cy="3283549"/>
          </a:xfrm>
          <a:prstGeom prst="rect">
            <a:avLst/>
          </a:prstGeom>
        </p:spPr>
      </p:pic>
      <p:pic>
        <p:nvPicPr>
          <p:cNvPr id="8" name="Picture 7">
            <a:extLst>
              <a:ext uri="{FF2B5EF4-FFF2-40B4-BE49-F238E27FC236}">
                <a16:creationId xmlns:a16="http://schemas.microsoft.com/office/drawing/2014/main" id="{88B19E60-9931-08D9-B826-B71EF48398CF}"/>
              </a:ext>
            </a:extLst>
          </p:cNvPr>
          <p:cNvPicPr>
            <a:picLocks noChangeAspect="1"/>
          </p:cNvPicPr>
          <p:nvPr/>
        </p:nvPicPr>
        <p:blipFill>
          <a:blip r:embed="rId3"/>
          <a:stretch>
            <a:fillRect/>
          </a:stretch>
        </p:blipFill>
        <p:spPr>
          <a:xfrm>
            <a:off x="2523654" y="1471488"/>
            <a:ext cx="2428641" cy="3258326"/>
          </a:xfrm>
          <a:prstGeom prst="rect">
            <a:avLst/>
          </a:prstGeom>
        </p:spPr>
      </p:pic>
      <p:pic>
        <p:nvPicPr>
          <p:cNvPr id="11" name="Picture 10">
            <a:extLst>
              <a:ext uri="{FF2B5EF4-FFF2-40B4-BE49-F238E27FC236}">
                <a16:creationId xmlns:a16="http://schemas.microsoft.com/office/drawing/2014/main" id="{9CC6838B-4693-CC3B-D5A0-C76A061BAC3F}"/>
              </a:ext>
            </a:extLst>
          </p:cNvPr>
          <p:cNvPicPr>
            <a:picLocks noChangeAspect="1"/>
          </p:cNvPicPr>
          <p:nvPr/>
        </p:nvPicPr>
        <p:blipFill>
          <a:blip r:embed="rId4"/>
          <a:stretch>
            <a:fillRect/>
          </a:stretch>
        </p:blipFill>
        <p:spPr>
          <a:xfrm>
            <a:off x="228713" y="4730678"/>
            <a:ext cx="2538353" cy="1825569"/>
          </a:xfrm>
          <a:prstGeom prst="rect">
            <a:avLst/>
          </a:prstGeom>
        </p:spPr>
      </p:pic>
      <p:pic>
        <p:nvPicPr>
          <p:cNvPr id="14" name="Picture 13">
            <a:extLst>
              <a:ext uri="{FF2B5EF4-FFF2-40B4-BE49-F238E27FC236}">
                <a16:creationId xmlns:a16="http://schemas.microsoft.com/office/drawing/2014/main" id="{A607892A-47C2-760A-0606-C223E1431D56}"/>
              </a:ext>
            </a:extLst>
          </p:cNvPr>
          <p:cNvPicPr>
            <a:picLocks noChangeAspect="1"/>
          </p:cNvPicPr>
          <p:nvPr/>
        </p:nvPicPr>
        <p:blipFill rotWithShape="1">
          <a:blip r:embed="rId5"/>
          <a:srcRect r="29572"/>
          <a:stretch/>
        </p:blipFill>
        <p:spPr>
          <a:xfrm>
            <a:off x="2350008" y="4733642"/>
            <a:ext cx="2602288" cy="1825569"/>
          </a:xfrm>
          <a:prstGeom prst="rect">
            <a:avLst/>
          </a:prstGeom>
        </p:spPr>
      </p:pic>
      <p:pic>
        <p:nvPicPr>
          <p:cNvPr id="16" name="Picture 15">
            <a:extLst>
              <a:ext uri="{FF2B5EF4-FFF2-40B4-BE49-F238E27FC236}">
                <a16:creationId xmlns:a16="http://schemas.microsoft.com/office/drawing/2014/main" id="{1351B2E0-EFF1-BF0A-DBC2-E3D34F8BDFC0}"/>
              </a:ext>
            </a:extLst>
          </p:cNvPr>
          <p:cNvPicPr>
            <a:picLocks noChangeAspect="1"/>
          </p:cNvPicPr>
          <p:nvPr/>
        </p:nvPicPr>
        <p:blipFill>
          <a:blip r:embed="rId6"/>
          <a:stretch>
            <a:fillRect/>
          </a:stretch>
        </p:blipFill>
        <p:spPr>
          <a:xfrm>
            <a:off x="6058527" y="1471487"/>
            <a:ext cx="1774411" cy="3258327"/>
          </a:xfrm>
          <a:prstGeom prst="rect">
            <a:avLst/>
          </a:prstGeom>
        </p:spPr>
      </p:pic>
      <p:pic>
        <p:nvPicPr>
          <p:cNvPr id="18" name="Picture 17">
            <a:extLst>
              <a:ext uri="{FF2B5EF4-FFF2-40B4-BE49-F238E27FC236}">
                <a16:creationId xmlns:a16="http://schemas.microsoft.com/office/drawing/2014/main" id="{7E041BA7-879B-6903-26D9-91852113A224}"/>
              </a:ext>
            </a:extLst>
          </p:cNvPr>
          <p:cNvPicPr>
            <a:picLocks noChangeAspect="1"/>
          </p:cNvPicPr>
          <p:nvPr/>
        </p:nvPicPr>
        <p:blipFill>
          <a:blip r:embed="rId7"/>
          <a:stretch>
            <a:fillRect/>
          </a:stretch>
        </p:blipFill>
        <p:spPr>
          <a:xfrm>
            <a:off x="7863036" y="1463107"/>
            <a:ext cx="3133063" cy="3374069"/>
          </a:xfrm>
          <a:prstGeom prst="rect">
            <a:avLst/>
          </a:prstGeom>
        </p:spPr>
      </p:pic>
      <p:pic>
        <p:nvPicPr>
          <p:cNvPr id="23" name="Picture 22">
            <a:extLst>
              <a:ext uri="{FF2B5EF4-FFF2-40B4-BE49-F238E27FC236}">
                <a16:creationId xmlns:a16="http://schemas.microsoft.com/office/drawing/2014/main" id="{04CD88A9-7323-97AB-EAD0-F8AD3959984C}"/>
              </a:ext>
            </a:extLst>
          </p:cNvPr>
          <p:cNvPicPr>
            <a:picLocks noChangeAspect="1"/>
          </p:cNvPicPr>
          <p:nvPr/>
        </p:nvPicPr>
        <p:blipFill rotWithShape="1">
          <a:blip r:embed="rId8"/>
          <a:srcRect b="10937"/>
          <a:stretch/>
        </p:blipFill>
        <p:spPr>
          <a:xfrm>
            <a:off x="6068567" y="4755037"/>
            <a:ext cx="3215602" cy="1813318"/>
          </a:xfrm>
          <a:prstGeom prst="rect">
            <a:avLst/>
          </a:prstGeom>
        </p:spPr>
      </p:pic>
      <p:pic>
        <p:nvPicPr>
          <p:cNvPr id="21" name="Picture 20">
            <a:extLst>
              <a:ext uri="{FF2B5EF4-FFF2-40B4-BE49-F238E27FC236}">
                <a16:creationId xmlns:a16="http://schemas.microsoft.com/office/drawing/2014/main" id="{059B3B42-8488-2FE3-4417-759B476A52D7}"/>
              </a:ext>
            </a:extLst>
          </p:cNvPr>
          <p:cNvPicPr>
            <a:picLocks noChangeAspect="1"/>
          </p:cNvPicPr>
          <p:nvPr/>
        </p:nvPicPr>
        <p:blipFill rotWithShape="1">
          <a:blip r:embed="rId9"/>
          <a:srcRect l="24703"/>
          <a:stretch/>
        </p:blipFill>
        <p:spPr>
          <a:xfrm>
            <a:off x="8227328" y="4771879"/>
            <a:ext cx="2768772" cy="1796476"/>
          </a:xfrm>
          <a:prstGeom prst="rect">
            <a:avLst/>
          </a:prstGeom>
        </p:spPr>
      </p:pic>
      <p:pic>
        <p:nvPicPr>
          <p:cNvPr id="25" name="Graphic 24" descr="Badge 1 with solid fill">
            <a:extLst>
              <a:ext uri="{FF2B5EF4-FFF2-40B4-BE49-F238E27FC236}">
                <a16:creationId xmlns:a16="http://schemas.microsoft.com/office/drawing/2014/main" id="{8B981ADE-FFFC-3A65-2C7C-1E54A476A0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0359" y="1480631"/>
            <a:ext cx="360000" cy="360000"/>
          </a:xfrm>
          <a:prstGeom prst="rect">
            <a:avLst/>
          </a:prstGeom>
        </p:spPr>
      </p:pic>
      <p:pic>
        <p:nvPicPr>
          <p:cNvPr id="32" name="Graphic 31" descr="Badge 1 with solid fill">
            <a:extLst>
              <a:ext uri="{FF2B5EF4-FFF2-40B4-BE49-F238E27FC236}">
                <a16:creationId xmlns:a16="http://schemas.microsoft.com/office/drawing/2014/main" id="{EEA7BB0E-8A0B-8ADC-8261-C2A9FB03A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71973" y="1483318"/>
            <a:ext cx="360000" cy="360000"/>
          </a:xfrm>
          <a:prstGeom prst="rect">
            <a:avLst/>
          </a:prstGeom>
        </p:spPr>
      </p:pic>
      <p:pic>
        <p:nvPicPr>
          <p:cNvPr id="33" name="Graphic 32" descr="Badge with solid fill">
            <a:extLst>
              <a:ext uri="{FF2B5EF4-FFF2-40B4-BE49-F238E27FC236}">
                <a16:creationId xmlns:a16="http://schemas.microsoft.com/office/drawing/2014/main" id="{77B86A9B-6BA4-2787-F06D-DBC5055496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92295" y="1483318"/>
            <a:ext cx="360000" cy="360000"/>
          </a:xfrm>
          <a:prstGeom prst="rect">
            <a:avLst/>
          </a:prstGeom>
        </p:spPr>
      </p:pic>
      <p:pic>
        <p:nvPicPr>
          <p:cNvPr id="34" name="Graphic 33" descr="Badge with solid fill">
            <a:extLst>
              <a:ext uri="{FF2B5EF4-FFF2-40B4-BE49-F238E27FC236}">
                <a16:creationId xmlns:a16="http://schemas.microsoft.com/office/drawing/2014/main" id="{22554118-3211-3AC3-F57A-ABF0A8B86B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27686" y="1473603"/>
            <a:ext cx="360000" cy="360000"/>
          </a:xfrm>
          <a:prstGeom prst="rect">
            <a:avLst/>
          </a:prstGeom>
        </p:spPr>
      </p:pic>
      <p:pic>
        <p:nvPicPr>
          <p:cNvPr id="35" name="Graphic 34" descr="Badge 3 with solid fill">
            <a:extLst>
              <a:ext uri="{FF2B5EF4-FFF2-40B4-BE49-F238E27FC236}">
                <a16:creationId xmlns:a16="http://schemas.microsoft.com/office/drawing/2014/main" id="{354AFE5E-1B16-E946-F9B8-0429798745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65313" y="4739976"/>
            <a:ext cx="360000" cy="360000"/>
          </a:xfrm>
          <a:prstGeom prst="rect">
            <a:avLst/>
          </a:prstGeom>
        </p:spPr>
      </p:pic>
      <p:pic>
        <p:nvPicPr>
          <p:cNvPr id="36" name="Graphic 35" descr="Badge 3 with solid fill">
            <a:extLst>
              <a:ext uri="{FF2B5EF4-FFF2-40B4-BE49-F238E27FC236}">
                <a16:creationId xmlns:a16="http://schemas.microsoft.com/office/drawing/2014/main" id="{DB28C0CF-1A95-9A55-1353-91A066B00D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63035" y="4779840"/>
            <a:ext cx="360000" cy="360000"/>
          </a:xfrm>
          <a:prstGeom prst="rect">
            <a:avLst/>
          </a:prstGeom>
        </p:spPr>
      </p:pic>
      <p:pic>
        <p:nvPicPr>
          <p:cNvPr id="37" name="Graphic 36" descr="Badge 4 with solid fill">
            <a:extLst>
              <a:ext uri="{FF2B5EF4-FFF2-40B4-BE49-F238E27FC236}">
                <a16:creationId xmlns:a16="http://schemas.microsoft.com/office/drawing/2014/main" id="{F92F5CF2-E123-5C33-29EC-6E0318D7EC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6205" y="4745893"/>
            <a:ext cx="360000" cy="360000"/>
          </a:xfrm>
          <a:prstGeom prst="rect">
            <a:avLst/>
          </a:prstGeom>
        </p:spPr>
      </p:pic>
      <p:pic>
        <p:nvPicPr>
          <p:cNvPr id="38" name="Graphic 37" descr="Badge 4 with solid fill">
            <a:extLst>
              <a:ext uri="{FF2B5EF4-FFF2-40B4-BE49-F238E27FC236}">
                <a16:creationId xmlns:a16="http://schemas.microsoft.com/office/drawing/2014/main" id="{8EC35299-B887-0509-08C1-D2A5A47F802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36099" y="4799154"/>
            <a:ext cx="360000" cy="360000"/>
          </a:xfrm>
          <a:prstGeom prst="rect">
            <a:avLst/>
          </a:prstGeom>
        </p:spPr>
      </p:pic>
      <p:sp>
        <p:nvSpPr>
          <p:cNvPr id="2" name="TextBox 1">
            <a:extLst>
              <a:ext uri="{FF2B5EF4-FFF2-40B4-BE49-F238E27FC236}">
                <a16:creationId xmlns:a16="http://schemas.microsoft.com/office/drawing/2014/main" id="{9296159E-0A7B-2A58-8CE3-11316D6C925D}"/>
              </a:ext>
            </a:extLst>
          </p:cNvPr>
          <p:cNvSpPr txBox="1"/>
          <p:nvPr/>
        </p:nvSpPr>
        <p:spPr>
          <a:xfrm>
            <a:off x="886120" y="105077"/>
            <a:ext cx="11105260" cy="954107"/>
          </a:xfrm>
          <a:prstGeom prst="rect">
            <a:avLst/>
          </a:prstGeom>
          <a:noFill/>
        </p:spPr>
        <p:txBody>
          <a:bodyPr wrap="square" rtlCol="0">
            <a:spAutoFit/>
          </a:bodyPr>
          <a:lstStyle/>
          <a:p>
            <a:r>
              <a:rPr lang="en-GB" sz="2800" dirty="0"/>
              <a:t>Appendix</a:t>
            </a:r>
            <a:br>
              <a:rPr lang="en-GB" sz="2800" dirty="0"/>
            </a:br>
            <a:r>
              <a:rPr lang="en-GB" sz="2800" b="1" dirty="0"/>
              <a:t>Photographs : Southside Track West; Village Green deterioration</a:t>
            </a:r>
          </a:p>
        </p:txBody>
      </p:sp>
      <p:pic>
        <p:nvPicPr>
          <p:cNvPr id="5" name="Picture 4" descr="A close-up of a sign&#10;&#10;Description automatically generated with low confidence">
            <a:extLst>
              <a:ext uri="{FF2B5EF4-FFF2-40B4-BE49-F238E27FC236}">
                <a16:creationId xmlns:a16="http://schemas.microsoft.com/office/drawing/2014/main" id="{C41E0CF3-B42D-FC5C-5C7E-71945124743C}"/>
              </a:ext>
            </a:extLst>
          </p:cNvPr>
          <p:cNvPicPr>
            <a:picLocks noChangeAspect="1"/>
          </p:cNvPicPr>
          <p:nvPr/>
        </p:nvPicPr>
        <p:blipFill rotWithShape="1">
          <a:blip r:embed="rId18"/>
          <a:srcRect r="74821"/>
          <a:stretch/>
        </p:blipFill>
        <p:spPr>
          <a:xfrm>
            <a:off x="200620" y="288482"/>
            <a:ext cx="544097" cy="599658"/>
          </a:xfrm>
          <a:prstGeom prst="rect">
            <a:avLst/>
          </a:prstGeom>
        </p:spPr>
      </p:pic>
      <p:sp>
        <p:nvSpPr>
          <p:cNvPr id="3" name="TextBox 2">
            <a:extLst>
              <a:ext uri="{FF2B5EF4-FFF2-40B4-BE49-F238E27FC236}">
                <a16:creationId xmlns:a16="http://schemas.microsoft.com/office/drawing/2014/main" id="{B5913BD3-F44C-2C36-F4D2-9EDC22BB5225}"/>
              </a:ext>
            </a:extLst>
          </p:cNvPr>
          <p:cNvSpPr txBox="1"/>
          <p:nvPr/>
        </p:nvSpPr>
        <p:spPr>
          <a:xfrm>
            <a:off x="11679810" y="6463563"/>
            <a:ext cx="512190" cy="369332"/>
          </a:xfrm>
          <a:prstGeom prst="rect">
            <a:avLst/>
          </a:prstGeom>
          <a:noFill/>
        </p:spPr>
        <p:txBody>
          <a:bodyPr wrap="square" rtlCol="0">
            <a:spAutoFit/>
          </a:bodyPr>
          <a:lstStyle/>
          <a:p>
            <a:r>
              <a:rPr lang="en-GB" b="1" dirty="0">
                <a:solidFill>
                  <a:srgbClr val="0070C0"/>
                </a:solidFill>
              </a:rPr>
              <a:t>14</a:t>
            </a:r>
          </a:p>
        </p:txBody>
      </p:sp>
    </p:spTree>
    <p:extLst>
      <p:ext uri="{BB962C8B-B14F-4D97-AF65-F5344CB8AC3E}">
        <p14:creationId xmlns:p14="http://schemas.microsoft.com/office/powerpoint/2010/main" val="27352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6836-6007-0CAD-5366-E928B2669F7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F366F57-69A9-F9C5-8F97-936DA43B9FAB}"/>
              </a:ext>
            </a:extLst>
          </p:cNvPr>
          <p:cNvGraphicFramePr>
            <a:graphicFrameLocks noGrp="1"/>
          </p:cNvGraphicFramePr>
          <p:nvPr>
            <p:extLst>
              <p:ext uri="{D42A27DB-BD31-4B8C-83A1-F6EECF244321}">
                <p14:modId xmlns:p14="http://schemas.microsoft.com/office/powerpoint/2010/main" val="1882253353"/>
              </p:ext>
            </p:extLst>
          </p:nvPr>
        </p:nvGraphicFramePr>
        <p:xfrm>
          <a:off x="146563" y="1059184"/>
          <a:ext cx="11561528" cy="5582920"/>
        </p:xfrm>
        <a:graphic>
          <a:graphicData uri="http://schemas.openxmlformats.org/drawingml/2006/table">
            <a:tbl>
              <a:tblPr firstRow="1" bandRow="1">
                <a:tableStyleId>{5C22544A-7EE6-4342-B048-85BDC9FD1C3A}</a:tableStyleId>
              </a:tblPr>
              <a:tblGrid>
                <a:gridCol w="11561528">
                  <a:extLst>
                    <a:ext uri="{9D8B030D-6E8A-4147-A177-3AD203B41FA5}">
                      <a16:colId xmlns:a16="http://schemas.microsoft.com/office/drawing/2014/main" val="3805618164"/>
                    </a:ext>
                  </a:extLst>
                </a:gridCol>
              </a:tblGrid>
              <a:tr h="370840">
                <a:tc>
                  <a:txBody>
                    <a:bodyPr/>
                    <a:lstStyle/>
                    <a:p>
                      <a:r>
                        <a:rPr lang="en-GB" sz="1600" dirty="0">
                          <a:solidFill>
                            <a:schemeClr val="tx1"/>
                          </a:solidFill>
                        </a:rPr>
                        <a:t>February 2024</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2" name="TextBox 1">
            <a:extLst>
              <a:ext uri="{FF2B5EF4-FFF2-40B4-BE49-F238E27FC236}">
                <a16:creationId xmlns:a16="http://schemas.microsoft.com/office/drawing/2014/main" id="{A2850963-845C-7370-9B1B-26227F71BDED}"/>
              </a:ext>
            </a:extLst>
          </p:cNvPr>
          <p:cNvSpPr txBox="1"/>
          <p:nvPr/>
        </p:nvSpPr>
        <p:spPr>
          <a:xfrm>
            <a:off x="886120" y="105077"/>
            <a:ext cx="7575070" cy="954107"/>
          </a:xfrm>
          <a:prstGeom prst="rect">
            <a:avLst/>
          </a:prstGeom>
          <a:noFill/>
        </p:spPr>
        <p:txBody>
          <a:bodyPr wrap="square" rtlCol="0">
            <a:spAutoFit/>
          </a:bodyPr>
          <a:lstStyle/>
          <a:p>
            <a:r>
              <a:rPr lang="en-GB" sz="2800" dirty="0"/>
              <a:t>Appendix</a:t>
            </a:r>
            <a:br>
              <a:rPr lang="en-GB" sz="2800" dirty="0"/>
            </a:br>
            <a:r>
              <a:rPr lang="en-GB" sz="2800" b="1" dirty="0"/>
              <a:t>Photographs : Southside Track West</a:t>
            </a:r>
          </a:p>
        </p:txBody>
      </p:sp>
      <p:pic>
        <p:nvPicPr>
          <p:cNvPr id="5" name="Picture 4" descr="A close-up of a sign&#10;&#10;Description automatically generated with low confidence">
            <a:extLst>
              <a:ext uri="{FF2B5EF4-FFF2-40B4-BE49-F238E27FC236}">
                <a16:creationId xmlns:a16="http://schemas.microsoft.com/office/drawing/2014/main" id="{68463F8E-0042-0F42-B06B-D0C1A81F75EA}"/>
              </a:ext>
            </a:extLst>
          </p:cNvPr>
          <p:cNvPicPr>
            <a:picLocks noChangeAspect="1"/>
          </p:cNvPicPr>
          <p:nvPr/>
        </p:nvPicPr>
        <p:blipFill rotWithShape="1">
          <a:blip r:embed="rId2"/>
          <a:srcRect r="74821"/>
          <a:stretch/>
        </p:blipFill>
        <p:spPr>
          <a:xfrm>
            <a:off x="200620" y="288482"/>
            <a:ext cx="544097" cy="599658"/>
          </a:xfrm>
          <a:prstGeom prst="rect">
            <a:avLst/>
          </a:prstGeom>
        </p:spPr>
      </p:pic>
      <p:pic>
        <p:nvPicPr>
          <p:cNvPr id="3" name="Picture 2">
            <a:extLst>
              <a:ext uri="{FF2B5EF4-FFF2-40B4-BE49-F238E27FC236}">
                <a16:creationId xmlns:a16="http://schemas.microsoft.com/office/drawing/2014/main" id="{E5F6FDF2-D571-9ED2-96F8-A3B6C70C17A0}"/>
              </a:ext>
            </a:extLst>
          </p:cNvPr>
          <p:cNvPicPr>
            <a:picLocks noChangeAspect="1"/>
          </p:cNvPicPr>
          <p:nvPr/>
        </p:nvPicPr>
        <p:blipFill>
          <a:blip r:embed="rId3"/>
          <a:stretch>
            <a:fillRect/>
          </a:stretch>
        </p:blipFill>
        <p:spPr>
          <a:xfrm>
            <a:off x="4784551" y="2740870"/>
            <a:ext cx="6918771" cy="3891808"/>
          </a:xfrm>
          <a:prstGeom prst="rect">
            <a:avLst/>
          </a:prstGeom>
        </p:spPr>
      </p:pic>
      <p:pic>
        <p:nvPicPr>
          <p:cNvPr id="7" name="Picture 6">
            <a:extLst>
              <a:ext uri="{FF2B5EF4-FFF2-40B4-BE49-F238E27FC236}">
                <a16:creationId xmlns:a16="http://schemas.microsoft.com/office/drawing/2014/main" id="{529B3799-D5A8-AD67-BAD1-D96B8E35CAF2}"/>
              </a:ext>
            </a:extLst>
          </p:cNvPr>
          <p:cNvPicPr>
            <a:picLocks noChangeAspect="1"/>
          </p:cNvPicPr>
          <p:nvPr/>
        </p:nvPicPr>
        <p:blipFill rotWithShape="1">
          <a:blip r:embed="rId4">
            <a:alphaModFix amt="75000"/>
          </a:blip>
          <a:srcRect r="-2" b="15061"/>
          <a:stretch/>
        </p:blipFill>
        <p:spPr>
          <a:xfrm>
            <a:off x="146563" y="1440873"/>
            <a:ext cx="4637988" cy="5191806"/>
          </a:xfrm>
          <a:prstGeom prst="rect">
            <a:avLst/>
          </a:prstGeom>
        </p:spPr>
      </p:pic>
      <p:pic>
        <p:nvPicPr>
          <p:cNvPr id="10" name="Picture 9">
            <a:extLst>
              <a:ext uri="{FF2B5EF4-FFF2-40B4-BE49-F238E27FC236}">
                <a16:creationId xmlns:a16="http://schemas.microsoft.com/office/drawing/2014/main" id="{60AEA2E5-EB16-EDA4-684C-CAF001006B43}"/>
              </a:ext>
            </a:extLst>
          </p:cNvPr>
          <p:cNvPicPr>
            <a:picLocks noChangeAspect="1"/>
          </p:cNvPicPr>
          <p:nvPr/>
        </p:nvPicPr>
        <p:blipFill rotWithShape="1">
          <a:blip r:embed="rId5">
            <a:extLst>
              <a:ext uri="{28A0092B-C50C-407E-A947-70E740481C1C}">
                <a14:useLocalDpi xmlns:a14="http://schemas.microsoft.com/office/drawing/2010/main" val="0"/>
              </a:ext>
            </a:extLst>
          </a:blip>
          <a:srcRect t="4127" b="52665"/>
          <a:stretch/>
        </p:blipFill>
        <p:spPr>
          <a:xfrm>
            <a:off x="4789320" y="1431445"/>
            <a:ext cx="6918771" cy="2234152"/>
          </a:xfrm>
          <a:prstGeom prst="rect">
            <a:avLst/>
          </a:prstGeom>
        </p:spPr>
      </p:pic>
      <p:sp>
        <p:nvSpPr>
          <p:cNvPr id="6" name="TextBox 5">
            <a:extLst>
              <a:ext uri="{FF2B5EF4-FFF2-40B4-BE49-F238E27FC236}">
                <a16:creationId xmlns:a16="http://schemas.microsoft.com/office/drawing/2014/main" id="{FF0C7B16-2445-B26C-F7B9-7C5BAE0B3B31}"/>
              </a:ext>
            </a:extLst>
          </p:cNvPr>
          <p:cNvSpPr txBox="1"/>
          <p:nvPr/>
        </p:nvSpPr>
        <p:spPr>
          <a:xfrm>
            <a:off x="11679810" y="6463563"/>
            <a:ext cx="512190" cy="369332"/>
          </a:xfrm>
          <a:prstGeom prst="rect">
            <a:avLst/>
          </a:prstGeom>
          <a:noFill/>
        </p:spPr>
        <p:txBody>
          <a:bodyPr wrap="square" rtlCol="0">
            <a:spAutoFit/>
          </a:bodyPr>
          <a:lstStyle/>
          <a:p>
            <a:r>
              <a:rPr lang="en-GB" b="1" dirty="0">
                <a:solidFill>
                  <a:srgbClr val="0070C0"/>
                </a:solidFill>
              </a:rPr>
              <a:t>15</a:t>
            </a:r>
          </a:p>
        </p:txBody>
      </p:sp>
      <p:sp>
        <p:nvSpPr>
          <p:cNvPr id="8" name="TextBox 7">
            <a:extLst>
              <a:ext uri="{FF2B5EF4-FFF2-40B4-BE49-F238E27FC236}">
                <a16:creationId xmlns:a16="http://schemas.microsoft.com/office/drawing/2014/main" id="{421EA1D7-D95B-76F8-DD33-870B6ADEACD1}"/>
              </a:ext>
            </a:extLst>
          </p:cNvPr>
          <p:cNvSpPr txBox="1"/>
          <p:nvPr/>
        </p:nvSpPr>
        <p:spPr>
          <a:xfrm>
            <a:off x="4967925" y="6263346"/>
            <a:ext cx="3044857" cy="369332"/>
          </a:xfrm>
          <a:prstGeom prst="rect">
            <a:avLst/>
          </a:prstGeom>
          <a:noFill/>
        </p:spPr>
        <p:txBody>
          <a:bodyPr wrap="square" rtlCol="0">
            <a:spAutoFit/>
          </a:bodyPr>
          <a:lstStyle/>
          <a:p>
            <a:r>
              <a:rPr lang="en-GB" dirty="0"/>
              <a:t>Flooding at Concrete Tracks</a:t>
            </a:r>
          </a:p>
        </p:txBody>
      </p:sp>
      <p:sp>
        <p:nvSpPr>
          <p:cNvPr id="9" name="TextBox 8">
            <a:extLst>
              <a:ext uri="{FF2B5EF4-FFF2-40B4-BE49-F238E27FC236}">
                <a16:creationId xmlns:a16="http://schemas.microsoft.com/office/drawing/2014/main" id="{9478B7EA-99BA-9C7B-0F72-992705F4CB97}"/>
              </a:ext>
            </a:extLst>
          </p:cNvPr>
          <p:cNvSpPr txBox="1"/>
          <p:nvPr/>
        </p:nvSpPr>
        <p:spPr>
          <a:xfrm>
            <a:off x="7765106" y="3296266"/>
            <a:ext cx="4034672" cy="369332"/>
          </a:xfrm>
          <a:prstGeom prst="rect">
            <a:avLst/>
          </a:prstGeom>
          <a:noFill/>
        </p:spPr>
        <p:txBody>
          <a:bodyPr wrap="square" rtlCol="0">
            <a:spAutoFit/>
          </a:bodyPr>
          <a:lstStyle/>
          <a:p>
            <a:r>
              <a:rPr lang="en-GB" dirty="0"/>
              <a:t>Uneven surfaces collecting rain water</a:t>
            </a:r>
          </a:p>
        </p:txBody>
      </p:sp>
      <p:sp>
        <p:nvSpPr>
          <p:cNvPr id="11" name="TextBox 10">
            <a:extLst>
              <a:ext uri="{FF2B5EF4-FFF2-40B4-BE49-F238E27FC236}">
                <a16:creationId xmlns:a16="http://schemas.microsoft.com/office/drawing/2014/main" id="{8B3CD574-0CD2-E4EB-98D5-C24B1D2ECD44}"/>
              </a:ext>
            </a:extLst>
          </p:cNvPr>
          <p:cNvSpPr txBox="1"/>
          <p:nvPr/>
        </p:nvSpPr>
        <p:spPr>
          <a:xfrm>
            <a:off x="200620" y="6277485"/>
            <a:ext cx="4034672" cy="369332"/>
          </a:xfrm>
          <a:prstGeom prst="rect">
            <a:avLst/>
          </a:prstGeom>
          <a:noFill/>
        </p:spPr>
        <p:txBody>
          <a:bodyPr wrap="square" rtlCol="0">
            <a:spAutoFit/>
          </a:bodyPr>
          <a:lstStyle/>
          <a:p>
            <a:r>
              <a:rPr lang="en-GB" dirty="0"/>
              <a:t>Uneven surfaces collecting rain water</a:t>
            </a:r>
          </a:p>
        </p:txBody>
      </p:sp>
    </p:spTree>
    <p:extLst>
      <p:ext uri="{BB962C8B-B14F-4D97-AF65-F5344CB8AC3E}">
        <p14:creationId xmlns:p14="http://schemas.microsoft.com/office/powerpoint/2010/main" val="754031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C1FC9C4-3F8E-A6E6-8226-D096AFB969BC}"/>
              </a:ext>
            </a:extLst>
          </p:cNvPr>
          <p:cNvSpPr txBox="1"/>
          <p:nvPr/>
        </p:nvSpPr>
        <p:spPr>
          <a:xfrm>
            <a:off x="867266" y="105077"/>
            <a:ext cx="5859199" cy="954107"/>
          </a:xfrm>
          <a:prstGeom prst="rect">
            <a:avLst/>
          </a:prstGeom>
          <a:noFill/>
        </p:spPr>
        <p:txBody>
          <a:bodyPr wrap="square" rtlCol="0">
            <a:spAutoFit/>
          </a:bodyPr>
          <a:lstStyle/>
          <a:p>
            <a:r>
              <a:rPr lang="en-GB" sz="2800" dirty="0"/>
              <a:t>Appendix</a:t>
            </a:r>
            <a:br>
              <a:rPr lang="en-GB" sz="2800" dirty="0"/>
            </a:br>
            <a:r>
              <a:rPr lang="en-GB" sz="2800" b="1" dirty="0"/>
              <a:t>Southside Track East</a:t>
            </a:r>
          </a:p>
        </p:txBody>
      </p:sp>
      <p:pic>
        <p:nvPicPr>
          <p:cNvPr id="3" name="Picture 2">
            <a:extLst>
              <a:ext uri="{FF2B5EF4-FFF2-40B4-BE49-F238E27FC236}">
                <a16:creationId xmlns:a16="http://schemas.microsoft.com/office/drawing/2014/main" id="{4A283815-C43F-5E4A-0383-86D6545A7BC3}"/>
              </a:ext>
            </a:extLst>
          </p:cNvPr>
          <p:cNvPicPr>
            <a:picLocks noChangeAspect="1"/>
          </p:cNvPicPr>
          <p:nvPr/>
        </p:nvPicPr>
        <p:blipFill>
          <a:blip r:embed="rId2"/>
          <a:stretch>
            <a:fillRect/>
          </a:stretch>
        </p:blipFill>
        <p:spPr>
          <a:xfrm>
            <a:off x="226412" y="1166625"/>
            <a:ext cx="5461156" cy="4050999"/>
          </a:xfrm>
          <a:prstGeom prst="rect">
            <a:avLst/>
          </a:prstGeom>
        </p:spPr>
      </p:pic>
      <p:sp>
        <p:nvSpPr>
          <p:cNvPr id="7" name="Freeform: Shape 6">
            <a:extLst>
              <a:ext uri="{FF2B5EF4-FFF2-40B4-BE49-F238E27FC236}">
                <a16:creationId xmlns:a16="http://schemas.microsoft.com/office/drawing/2014/main" id="{758DF95C-FF59-599E-5AF0-DCBA32489BC8}"/>
              </a:ext>
            </a:extLst>
          </p:cNvPr>
          <p:cNvSpPr/>
          <p:nvPr/>
        </p:nvSpPr>
        <p:spPr>
          <a:xfrm>
            <a:off x="1417320" y="1472184"/>
            <a:ext cx="4224528" cy="3237294"/>
          </a:xfrm>
          <a:custGeom>
            <a:avLst/>
            <a:gdLst>
              <a:gd name="connsiteX0" fmla="*/ 0 w 4224528"/>
              <a:gd name="connsiteY0" fmla="*/ 3218688 h 3237294"/>
              <a:gd name="connsiteX1" fmla="*/ 0 w 4224528"/>
              <a:gd name="connsiteY1" fmla="*/ 3218688 h 3237294"/>
              <a:gd name="connsiteX2" fmla="*/ 182880 w 4224528"/>
              <a:gd name="connsiteY2" fmla="*/ 3227832 h 3237294"/>
              <a:gd name="connsiteX3" fmla="*/ 256032 w 4224528"/>
              <a:gd name="connsiteY3" fmla="*/ 3236976 h 3237294"/>
              <a:gd name="connsiteX4" fmla="*/ 923544 w 4224528"/>
              <a:gd name="connsiteY4" fmla="*/ 2798064 h 3237294"/>
              <a:gd name="connsiteX5" fmla="*/ 1380744 w 4224528"/>
              <a:gd name="connsiteY5" fmla="*/ 2478024 h 3237294"/>
              <a:gd name="connsiteX6" fmla="*/ 1801368 w 4224528"/>
              <a:gd name="connsiteY6" fmla="*/ 2148840 h 3237294"/>
              <a:gd name="connsiteX7" fmla="*/ 2267712 w 4224528"/>
              <a:gd name="connsiteY7" fmla="*/ 1810512 h 3237294"/>
              <a:gd name="connsiteX8" fmla="*/ 2660904 w 4224528"/>
              <a:gd name="connsiteY8" fmla="*/ 1517904 h 3237294"/>
              <a:gd name="connsiteX9" fmla="*/ 3200400 w 4224528"/>
              <a:gd name="connsiteY9" fmla="*/ 1316736 h 3237294"/>
              <a:gd name="connsiteX10" fmla="*/ 3758184 w 4224528"/>
              <a:gd name="connsiteY10" fmla="*/ 1106424 h 3237294"/>
              <a:gd name="connsiteX11" fmla="*/ 4078224 w 4224528"/>
              <a:gd name="connsiteY11" fmla="*/ 978408 h 3237294"/>
              <a:gd name="connsiteX12" fmla="*/ 4151376 w 4224528"/>
              <a:gd name="connsiteY12" fmla="*/ 886968 h 3237294"/>
              <a:gd name="connsiteX13" fmla="*/ 4224528 w 4224528"/>
              <a:gd name="connsiteY13" fmla="*/ 786384 h 3237294"/>
              <a:gd name="connsiteX14" fmla="*/ 4206240 w 4224528"/>
              <a:gd name="connsiteY14" fmla="*/ 448056 h 3237294"/>
              <a:gd name="connsiteX15" fmla="*/ 4123944 w 4224528"/>
              <a:gd name="connsiteY15" fmla="*/ 192024 h 3237294"/>
              <a:gd name="connsiteX16" fmla="*/ 4187952 w 4224528"/>
              <a:gd name="connsiteY16" fmla="*/ 0 h 3237294"/>
              <a:gd name="connsiteX17" fmla="*/ 3776472 w 4224528"/>
              <a:gd name="connsiteY17" fmla="*/ 137160 h 3237294"/>
              <a:gd name="connsiteX18" fmla="*/ 3922776 w 4224528"/>
              <a:gd name="connsiteY18" fmla="*/ 173736 h 3237294"/>
              <a:gd name="connsiteX19" fmla="*/ 4032504 w 4224528"/>
              <a:gd name="connsiteY19" fmla="*/ 384048 h 3237294"/>
              <a:gd name="connsiteX20" fmla="*/ 4087368 w 4224528"/>
              <a:gd name="connsiteY20" fmla="*/ 539496 h 3237294"/>
              <a:gd name="connsiteX21" fmla="*/ 4059936 w 4224528"/>
              <a:gd name="connsiteY21" fmla="*/ 758952 h 3237294"/>
              <a:gd name="connsiteX22" fmla="*/ 3959352 w 4224528"/>
              <a:gd name="connsiteY22" fmla="*/ 868680 h 3237294"/>
              <a:gd name="connsiteX23" fmla="*/ 3822192 w 4224528"/>
              <a:gd name="connsiteY23" fmla="*/ 969264 h 3237294"/>
              <a:gd name="connsiteX24" fmla="*/ 3584448 w 4224528"/>
              <a:gd name="connsiteY24" fmla="*/ 1024128 h 3237294"/>
              <a:gd name="connsiteX25" fmla="*/ 3081528 w 4224528"/>
              <a:gd name="connsiteY25" fmla="*/ 1216152 h 3237294"/>
              <a:gd name="connsiteX26" fmla="*/ 2752344 w 4224528"/>
              <a:gd name="connsiteY26" fmla="*/ 1335024 h 3237294"/>
              <a:gd name="connsiteX27" fmla="*/ 2404872 w 4224528"/>
              <a:gd name="connsiteY27" fmla="*/ 1527048 h 3237294"/>
              <a:gd name="connsiteX28" fmla="*/ 1920240 w 4224528"/>
              <a:gd name="connsiteY28" fmla="*/ 1920240 h 3237294"/>
              <a:gd name="connsiteX29" fmla="*/ 1472184 w 4224528"/>
              <a:gd name="connsiteY29" fmla="*/ 2231136 h 3237294"/>
              <a:gd name="connsiteX30" fmla="*/ 1152144 w 4224528"/>
              <a:gd name="connsiteY30" fmla="*/ 2459736 h 3237294"/>
              <a:gd name="connsiteX31" fmla="*/ 749808 w 4224528"/>
              <a:gd name="connsiteY31" fmla="*/ 2752344 h 3237294"/>
              <a:gd name="connsiteX32" fmla="*/ 164592 w 4224528"/>
              <a:gd name="connsiteY32" fmla="*/ 3118104 h 3237294"/>
              <a:gd name="connsiteX33" fmla="*/ 109728 w 4224528"/>
              <a:gd name="connsiteY33" fmla="*/ 3136392 h 3237294"/>
              <a:gd name="connsiteX34" fmla="*/ 0 w 4224528"/>
              <a:gd name="connsiteY34" fmla="*/ 3218688 h 32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24528" h="3237294">
                <a:moveTo>
                  <a:pt x="0" y="3218688"/>
                </a:moveTo>
                <a:lnTo>
                  <a:pt x="0" y="3218688"/>
                </a:lnTo>
                <a:cubicBezTo>
                  <a:pt x="60960" y="3221736"/>
                  <a:pt x="122055" y="3222763"/>
                  <a:pt x="182880" y="3227832"/>
                </a:cubicBezTo>
                <a:cubicBezTo>
                  <a:pt x="328092" y="3239933"/>
                  <a:pt x="112971" y="3236976"/>
                  <a:pt x="256032" y="3236976"/>
                </a:cubicBezTo>
                <a:lnTo>
                  <a:pt x="923544" y="2798064"/>
                </a:lnTo>
                <a:lnTo>
                  <a:pt x="1380744" y="2478024"/>
                </a:lnTo>
                <a:lnTo>
                  <a:pt x="1801368" y="2148840"/>
                </a:lnTo>
                <a:lnTo>
                  <a:pt x="2267712" y="1810512"/>
                </a:lnTo>
                <a:lnTo>
                  <a:pt x="2660904" y="1517904"/>
                </a:lnTo>
                <a:lnTo>
                  <a:pt x="3200400" y="1316736"/>
                </a:lnTo>
                <a:lnTo>
                  <a:pt x="3758184" y="1106424"/>
                </a:lnTo>
                <a:lnTo>
                  <a:pt x="4078224" y="978408"/>
                </a:lnTo>
                <a:lnTo>
                  <a:pt x="4151376" y="886968"/>
                </a:lnTo>
                <a:lnTo>
                  <a:pt x="4224528" y="786384"/>
                </a:lnTo>
                <a:lnTo>
                  <a:pt x="4206240" y="448056"/>
                </a:lnTo>
                <a:lnTo>
                  <a:pt x="4123944" y="192024"/>
                </a:lnTo>
                <a:lnTo>
                  <a:pt x="4187952" y="0"/>
                </a:lnTo>
                <a:lnTo>
                  <a:pt x="3776472" y="137160"/>
                </a:lnTo>
                <a:lnTo>
                  <a:pt x="3922776" y="173736"/>
                </a:lnTo>
                <a:lnTo>
                  <a:pt x="4032504" y="384048"/>
                </a:lnTo>
                <a:lnTo>
                  <a:pt x="4087368" y="539496"/>
                </a:lnTo>
                <a:lnTo>
                  <a:pt x="4059936" y="758952"/>
                </a:lnTo>
                <a:lnTo>
                  <a:pt x="3959352" y="868680"/>
                </a:lnTo>
                <a:lnTo>
                  <a:pt x="3822192" y="969264"/>
                </a:lnTo>
                <a:lnTo>
                  <a:pt x="3584448" y="1024128"/>
                </a:lnTo>
                <a:lnTo>
                  <a:pt x="3081528" y="1216152"/>
                </a:lnTo>
                <a:lnTo>
                  <a:pt x="2752344" y="1335024"/>
                </a:lnTo>
                <a:lnTo>
                  <a:pt x="2404872" y="1527048"/>
                </a:lnTo>
                <a:lnTo>
                  <a:pt x="1920240" y="1920240"/>
                </a:lnTo>
                <a:lnTo>
                  <a:pt x="1472184" y="2231136"/>
                </a:lnTo>
                <a:lnTo>
                  <a:pt x="1152144" y="2459736"/>
                </a:lnTo>
                <a:lnTo>
                  <a:pt x="749808" y="2752344"/>
                </a:lnTo>
                <a:lnTo>
                  <a:pt x="164592" y="3118104"/>
                </a:lnTo>
                <a:lnTo>
                  <a:pt x="109728" y="3136392"/>
                </a:lnTo>
                <a:lnTo>
                  <a:pt x="0" y="3218688"/>
                </a:lnTo>
                <a:close/>
              </a:path>
            </a:pathLst>
          </a:custGeom>
          <a:solidFill>
            <a:srgbClr val="FFFF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FE32FFEE-D6DD-05D0-4DC3-C2688151A857}"/>
              </a:ext>
            </a:extLst>
          </p:cNvPr>
          <p:cNvSpPr/>
          <p:nvPr/>
        </p:nvSpPr>
        <p:spPr>
          <a:xfrm>
            <a:off x="4756151" y="1471613"/>
            <a:ext cx="887413" cy="1250950"/>
          </a:xfrm>
          <a:custGeom>
            <a:avLst/>
            <a:gdLst>
              <a:gd name="connsiteX0" fmla="*/ 581025 w 1014413"/>
              <a:gd name="connsiteY0" fmla="*/ 138112 h 1285875"/>
              <a:gd name="connsiteX1" fmla="*/ 581025 w 1014413"/>
              <a:gd name="connsiteY1" fmla="*/ 138112 h 1285875"/>
              <a:gd name="connsiteX2" fmla="*/ 633413 w 1014413"/>
              <a:gd name="connsiteY2" fmla="*/ 147637 h 1285875"/>
              <a:gd name="connsiteX3" fmla="*/ 685800 w 1014413"/>
              <a:gd name="connsiteY3" fmla="*/ 166687 h 1285875"/>
              <a:gd name="connsiteX4" fmla="*/ 714375 w 1014413"/>
              <a:gd name="connsiteY4" fmla="*/ 176212 h 1285875"/>
              <a:gd name="connsiteX5" fmla="*/ 714375 w 1014413"/>
              <a:gd name="connsiteY5" fmla="*/ 176212 h 1285875"/>
              <a:gd name="connsiteX6" fmla="*/ 871538 w 1014413"/>
              <a:gd name="connsiteY6" fmla="*/ 519112 h 1285875"/>
              <a:gd name="connsiteX7" fmla="*/ 842963 w 1014413"/>
              <a:gd name="connsiteY7" fmla="*/ 757237 h 1285875"/>
              <a:gd name="connsiteX8" fmla="*/ 733425 w 1014413"/>
              <a:gd name="connsiteY8" fmla="*/ 881062 h 1285875"/>
              <a:gd name="connsiteX9" fmla="*/ 628650 w 1014413"/>
              <a:gd name="connsiteY9" fmla="*/ 962025 h 1285875"/>
              <a:gd name="connsiteX10" fmla="*/ 309563 w 1014413"/>
              <a:gd name="connsiteY10" fmla="*/ 1052512 h 1285875"/>
              <a:gd name="connsiteX11" fmla="*/ 0 w 1014413"/>
              <a:gd name="connsiteY11" fmla="*/ 1162050 h 1285875"/>
              <a:gd name="connsiteX12" fmla="*/ 47625 w 1014413"/>
              <a:gd name="connsiteY12" fmla="*/ 1285875 h 1285875"/>
              <a:gd name="connsiteX13" fmla="*/ 342900 w 1014413"/>
              <a:gd name="connsiteY13" fmla="*/ 1185862 h 1285875"/>
              <a:gd name="connsiteX14" fmla="*/ 776288 w 1014413"/>
              <a:gd name="connsiteY14" fmla="*/ 1028700 h 1285875"/>
              <a:gd name="connsiteX15" fmla="*/ 866775 w 1014413"/>
              <a:gd name="connsiteY15" fmla="*/ 976312 h 1285875"/>
              <a:gd name="connsiteX16" fmla="*/ 1014413 w 1014413"/>
              <a:gd name="connsiteY16" fmla="*/ 785812 h 1285875"/>
              <a:gd name="connsiteX17" fmla="*/ 1000125 w 1014413"/>
              <a:gd name="connsiteY17" fmla="*/ 466725 h 1285875"/>
              <a:gd name="connsiteX18" fmla="*/ 909638 w 1014413"/>
              <a:gd name="connsiteY18" fmla="*/ 190500 h 1285875"/>
              <a:gd name="connsiteX19" fmla="*/ 966788 w 1014413"/>
              <a:gd name="connsiteY19" fmla="*/ 0 h 1285875"/>
              <a:gd name="connsiteX20" fmla="*/ 581025 w 1014413"/>
              <a:gd name="connsiteY20" fmla="*/ 138112 h 1285875"/>
              <a:gd name="connsiteX0" fmla="*/ 533400 w 966788"/>
              <a:gd name="connsiteY0" fmla="*/ 138112 h 1285875"/>
              <a:gd name="connsiteX1" fmla="*/ 533400 w 966788"/>
              <a:gd name="connsiteY1" fmla="*/ 138112 h 1285875"/>
              <a:gd name="connsiteX2" fmla="*/ 585788 w 966788"/>
              <a:gd name="connsiteY2" fmla="*/ 147637 h 1285875"/>
              <a:gd name="connsiteX3" fmla="*/ 638175 w 966788"/>
              <a:gd name="connsiteY3" fmla="*/ 166687 h 1285875"/>
              <a:gd name="connsiteX4" fmla="*/ 666750 w 966788"/>
              <a:gd name="connsiteY4" fmla="*/ 176212 h 1285875"/>
              <a:gd name="connsiteX5" fmla="*/ 666750 w 966788"/>
              <a:gd name="connsiteY5" fmla="*/ 176212 h 1285875"/>
              <a:gd name="connsiteX6" fmla="*/ 823913 w 966788"/>
              <a:gd name="connsiteY6" fmla="*/ 519112 h 1285875"/>
              <a:gd name="connsiteX7" fmla="*/ 795338 w 966788"/>
              <a:gd name="connsiteY7" fmla="*/ 757237 h 1285875"/>
              <a:gd name="connsiteX8" fmla="*/ 685800 w 966788"/>
              <a:gd name="connsiteY8" fmla="*/ 881062 h 1285875"/>
              <a:gd name="connsiteX9" fmla="*/ 581025 w 966788"/>
              <a:gd name="connsiteY9" fmla="*/ 962025 h 1285875"/>
              <a:gd name="connsiteX10" fmla="*/ 261938 w 966788"/>
              <a:gd name="connsiteY10" fmla="*/ 1052512 h 1285875"/>
              <a:gd name="connsiteX11" fmla="*/ 79375 w 966788"/>
              <a:gd name="connsiteY11" fmla="*/ 1111250 h 1285875"/>
              <a:gd name="connsiteX12" fmla="*/ 0 w 966788"/>
              <a:gd name="connsiteY12" fmla="*/ 1285875 h 1285875"/>
              <a:gd name="connsiteX13" fmla="*/ 295275 w 966788"/>
              <a:gd name="connsiteY13" fmla="*/ 1185862 h 1285875"/>
              <a:gd name="connsiteX14" fmla="*/ 728663 w 966788"/>
              <a:gd name="connsiteY14" fmla="*/ 1028700 h 1285875"/>
              <a:gd name="connsiteX15" fmla="*/ 819150 w 966788"/>
              <a:gd name="connsiteY15" fmla="*/ 976312 h 1285875"/>
              <a:gd name="connsiteX16" fmla="*/ 966788 w 966788"/>
              <a:gd name="connsiteY16" fmla="*/ 785812 h 1285875"/>
              <a:gd name="connsiteX17" fmla="*/ 952500 w 966788"/>
              <a:gd name="connsiteY17" fmla="*/ 466725 h 1285875"/>
              <a:gd name="connsiteX18" fmla="*/ 862013 w 966788"/>
              <a:gd name="connsiteY18" fmla="*/ 190500 h 1285875"/>
              <a:gd name="connsiteX19" fmla="*/ 919163 w 966788"/>
              <a:gd name="connsiteY19" fmla="*/ 0 h 1285875"/>
              <a:gd name="connsiteX20" fmla="*/ 533400 w 966788"/>
              <a:gd name="connsiteY20" fmla="*/ 138112 h 1285875"/>
              <a:gd name="connsiteX0" fmla="*/ 454025 w 887413"/>
              <a:gd name="connsiteY0" fmla="*/ 138112 h 1279525"/>
              <a:gd name="connsiteX1" fmla="*/ 454025 w 887413"/>
              <a:gd name="connsiteY1" fmla="*/ 138112 h 1279525"/>
              <a:gd name="connsiteX2" fmla="*/ 506413 w 887413"/>
              <a:gd name="connsiteY2" fmla="*/ 147637 h 1279525"/>
              <a:gd name="connsiteX3" fmla="*/ 558800 w 887413"/>
              <a:gd name="connsiteY3" fmla="*/ 166687 h 1279525"/>
              <a:gd name="connsiteX4" fmla="*/ 587375 w 887413"/>
              <a:gd name="connsiteY4" fmla="*/ 176212 h 1279525"/>
              <a:gd name="connsiteX5" fmla="*/ 587375 w 887413"/>
              <a:gd name="connsiteY5" fmla="*/ 176212 h 1279525"/>
              <a:gd name="connsiteX6" fmla="*/ 744538 w 887413"/>
              <a:gd name="connsiteY6" fmla="*/ 519112 h 1279525"/>
              <a:gd name="connsiteX7" fmla="*/ 715963 w 887413"/>
              <a:gd name="connsiteY7" fmla="*/ 757237 h 1279525"/>
              <a:gd name="connsiteX8" fmla="*/ 606425 w 887413"/>
              <a:gd name="connsiteY8" fmla="*/ 881062 h 1279525"/>
              <a:gd name="connsiteX9" fmla="*/ 501650 w 887413"/>
              <a:gd name="connsiteY9" fmla="*/ 962025 h 1279525"/>
              <a:gd name="connsiteX10" fmla="*/ 182563 w 887413"/>
              <a:gd name="connsiteY10" fmla="*/ 1052512 h 1279525"/>
              <a:gd name="connsiteX11" fmla="*/ 0 w 887413"/>
              <a:gd name="connsiteY11" fmla="*/ 1111250 h 1279525"/>
              <a:gd name="connsiteX12" fmla="*/ 34925 w 887413"/>
              <a:gd name="connsiteY12" fmla="*/ 1279525 h 1279525"/>
              <a:gd name="connsiteX13" fmla="*/ 215900 w 887413"/>
              <a:gd name="connsiteY13" fmla="*/ 1185862 h 1279525"/>
              <a:gd name="connsiteX14" fmla="*/ 649288 w 887413"/>
              <a:gd name="connsiteY14" fmla="*/ 1028700 h 1279525"/>
              <a:gd name="connsiteX15" fmla="*/ 739775 w 887413"/>
              <a:gd name="connsiteY15" fmla="*/ 976312 h 1279525"/>
              <a:gd name="connsiteX16" fmla="*/ 887413 w 887413"/>
              <a:gd name="connsiteY16" fmla="*/ 785812 h 1279525"/>
              <a:gd name="connsiteX17" fmla="*/ 873125 w 887413"/>
              <a:gd name="connsiteY17" fmla="*/ 466725 h 1279525"/>
              <a:gd name="connsiteX18" fmla="*/ 782638 w 887413"/>
              <a:gd name="connsiteY18" fmla="*/ 190500 h 1279525"/>
              <a:gd name="connsiteX19" fmla="*/ 839788 w 887413"/>
              <a:gd name="connsiteY19" fmla="*/ 0 h 1279525"/>
              <a:gd name="connsiteX20" fmla="*/ 454025 w 887413"/>
              <a:gd name="connsiteY20" fmla="*/ 138112 h 1279525"/>
              <a:gd name="connsiteX0" fmla="*/ 454025 w 887413"/>
              <a:gd name="connsiteY0" fmla="*/ 138112 h 1250950"/>
              <a:gd name="connsiteX1" fmla="*/ 454025 w 887413"/>
              <a:gd name="connsiteY1" fmla="*/ 138112 h 1250950"/>
              <a:gd name="connsiteX2" fmla="*/ 506413 w 887413"/>
              <a:gd name="connsiteY2" fmla="*/ 147637 h 1250950"/>
              <a:gd name="connsiteX3" fmla="*/ 558800 w 887413"/>
              <a:gd name="connsiteY3" fmla="*/ 166687 h 1250950"/>
              <a:gd name="connsiteX4" fmla="*/ 587375 w 887413"/>
              <a:gd name="connsiteY4" fmla="*/ 176212 h 1250950"/>
              <a:gd name="connsiteX5" fmla="*/ 587375 w 887413"/>
              <a:gd name="connsiteY5" fmla="*/ 176212 h 1250950"/>
              <a:gd name="connsiteX6" fmla="*/ 744538 w 887413"/>
              <a:gd name="connsiteY6" fmla="*/ 519112 h 1250950"/>
              <a:gd name="connsiteX7" fmla="*/ 715963 w 887413"/>
              <a:gd name="connsiteY7" fmla="*/ 757237 h 1250950"/>
              <a:gd name="connsiteX8" fmla="*/ 606425 w 887413"/>
              <a:gd name="connsiteY8" fmla="*/ 881062 h 1250950"/>
              <a:gd name="connsiteX9" fmla="*/ 501650 w 887413"/>
              <a:gd name="connsiteY9" fmla="*/ 962025 h 1250950"/>
              <a:gd name="connsiteX10" fmla="*/ 182563 w 887413"/>
              <a:gd name="connsiteY10" fmla="*/ 1052512 h 1250950"/>
              <a:gd name="connsiteX11" fmla="*/ 0 w 887413"/>
              <a:gd name="connsiteY11" fmla="*/ 1111250 h 1250950"/>
              <a:gd name="connsiteX12" fmla="*/ 30163 w 887413"/>
              <a:gd name="connsiteY12" fmla="*/ 1250950 h 1250950"/>
              <a:gd name="connsiteX13" fmla="*/ 215900 w 887413"/>
              <a:gd name="connsiteY13" fmla="*/ 1185862 h 1250950"/>
              <a:gd name="connsiteX14" fmla="*/ 649288 w 887413"/>
              <a:gd name="connsiteY14" fmla="*/ 1028700 h 1250950"/>
              <a:gd name="connsiteX15" fmla="*/ 739775 w 887413"/>
              <a:gd name="connsiteY15" fmla="*/ 976312 h 1250950"/>
              <a:gd name="connsiteX16" fmla="*/ 887413 w 887413"/>
              <a:gd name="connsiteY16" fmla="*/ 785812 h 1250950"/>
              <a:gd name="connsiteX17" fmla="*/ 873125 w 887413"/>
              <a:gd name="connsiteY17" fmla="*/ 466725 h 1250950"/>
              <a:gd name="connsiteX18" fmla="*/ 782638 w 887413"/>
              <a:gd name="connsiteY18" fmla="*/ 190500 h 1250950"/>
              <a:gd name="connsiteX19" fmla="*/ 839788 w 887413"/>
              <a:gd name="connsiteY19" fmla="*/ 0 h 1250950"/>
              <a:gd name="connsiteX20" fmla="*/ 454025 w 887413"/>
              <a:gd name="connsiteY20" fmla="*/ 138112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13" h="1250950">
                <a:moveTo>
                  <a:pt x="454025" y="138112"/>
                </a:moveTo>
                <a:lnTo>
                  <a:pt x="454025" y="138112"/>
                </a:lnTo>
                <a:cubicBezTo>
                  <a:pt x="471488" y="141287"/>
                  <a:pt x="489136" y="143572"/>
                  <a:pt x="506413" y="147637"/>
                </a:cubicBezTo>
                <a:cubicBezTo>
                  <a:pt x="532873" y="153863"/>
                  <a:pt x="534372" y="158544"/>
                  <a:pt x="558800" y="166687"/>
                </a:cubicBezTo>
                <a:cubicBezTo>
                  <a:pt x="592544" y="177935"/>
                  <a:pt x="565894" y="165473"/>
                  <a:pt x="587375" y="176212"/>
                </a:cubicBezTo>
                <a:lnTo>
                  <a:pt x="587375" y="176212"/>
                </a:lnTo>
                <a:lnTo>
                  <a:pt x="744538" y="519112"/>
                </a:lnTo>
                <a:lnTo>
                  <a:pt x="715963" y="757237"/>
                </a:lnTo>
                <a:lnTo>
                  <a:pt x="606425" y="881062"/>
                </a:lnTo>
                <a:lnTo>
                  <a:pt x="501650" y="962025"/>
                </a:lnTo>
                <a:lnTo>
                  <a:pt x="182563" y="1052512"/>
                </a:lnTo>
                <a:lnTo>
                  <a:pt x="0" y="1111250"/>
                </a:lnTo>
                <a:lnTo>
                  <a:pt x="30163" y="1250950"/>
                </a:lnTo>
                <a:lnTo>
                  <a:pt x="215900" y="1185862"/>
                </a:lnTo>
                <a:lnTo>
                  <a:pt x="649288" y="1028700"/>
                </a:lnTo>
                <a:lnTo>
                  <a:pt x="739775" y="976312"/>
                </a:lnTo>
                <a:lnTo>
                  <a:pt x="887413" y="785812"/>
                </a:lnTo>
                <a:lnTo>
                  <a:pt x="873125" y="466725"/>
                </a:lnTo>
                <a:lnTo>
                  <a:pt x="782638" y="190500"/>
                </a:lnTo>
                <a:lnTo>
                  <a:pt x="839788" y="0"/>
                </a:lnTo>
                <a:lnTo>
                  <a:pt x="454025" y="138112"/>
                </a:ln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2" name="Table 11">
            <a:extLst>
              <a:ext uri="{FF2B5EF4-FFF2-40B4-BE49-F238E27FC236}">
                <a16:creationId xmlns:a16="http://schemas.microsoft.com/office/drawing/2014/main" id="{8C26B32B-34EB-F946-C6C6-649BBA0C37F6}"/>
              </a:ext>
            </a:extLst>
          </p:cNvPr>
          <p:cNvGraphicFramePr>
            <a:graphicFrameLocks noGrp="1"/>
          </p:cNvGraphicFramePr>
          <p:nvPr>
            <p:extLst>
              <p:ext uri="{D42A27DB-BD31-4B8C-83A1-F6EECF244321}">
                <p14:modId xmlns:p14="http://schemas.microsoft.com/office/powerpoint/2010/main" val="104840213"/>
              </p:ext>
            </p:extLst>
          </p:nvPr>
        </p:nvGraphicFramePr>
        <p:xfrm>
          <a:off x="6417433" y="1166624"/>
          <a:ext cx="3480712" cy="4050999"/>
        </p:xfrm>
        <a:graphic>
          <a:graphicData uri="http://schemas.openxmlformats.org/drawingml/2006/table">
            <a:tbl>
              <a:tblPr firstRow="1" bandRow="1">
                <a:tableStyleId>{5C22544A-7EE6-4342-B048-85BDC9FD1C3A}</a:tableStyleId>
              </a:tblPr>
              <a:tblGrid>
                <a:gridCol w="3480712">
                  <a:extLst>
                    <a:ext uri="{9D8B030D-6E8A-4147-A177-3AD203B41FA5}">
                      <a16:colId xmlns:a16="http://schemas.microsoft.com/office/drawing/2014/main" val="967699673"/>
                    </a:ext>
                  </a:extLst>
                </a:gridCol>
              </a:tblGrid>
              <a:tr h="497013">
                <a:tc>
                  <a:txBody>
                    <a:bodyPr/>
                    <a:lstStyle/>
                    <a:p>
                      <a:r>
                        <a:rPr lang="en-GB" dirty="0">
                          <a:solidFill>
                            <a:schemeClr val="tx1"/>
                          </a:solidFill>
                        </a:rPr>
                        <a:t>Proposed Future Project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553986">
                <a:tc>
                  <a:txBody>
                    <a:bodyPr/>
                    <a:lstStyle/>
                    <a:p>
                      <a:pPr marL="0" indent="0">
                        <a:buFont typeface="Wingdings" panose="05000000000000000000" pitchFamily="2" charset="2"/>
                        <a:buNone/>
                      </a:pPr>
                      <a:r>
                        <a:rPr lang="en-GB" sz="1200" b="1" dirty="0">
                          <a:solidFill>
                            <a:schemeClr val="tx1"/>
                          </a:solidFill>
                        </a:rPr>
                        <a:t>If the Southside West track project is successful</a:t>
                      </a:r>
                      <a:r>
                        <a:rPr lang="en-GB" sz="1200" b="0" dirty="0">
                          <a:solidFill>
                            <a:schemeClr val="tx1"/>
                          </a:solidFill>
                        </a:rPr>
                        <a:t>, then the Parish Council will seek to </a:t>
                      </a:r>
                      <a:r>
                        <a:rPr lang="en-GB" sz="1200" b="1" dirty="0">
                          <a:solidFill>
                            <a:schemeClr val="tx1"/>
                          </a:solidFill>
                        </a:rPr>
                        <a:t>propose</a:t>
                      </a:r>
                      <a:r>
                        <a:rPr lang="en-GB" sz="1200" b="0" dirty="0">
                          <a:solidFill>
                            <a:schemeClr val="tx1"/>
                          </a:solidFill>
                        </a:rPr>
                        <a:t> future discussion to:</a:t>
                      </a:r>
                    </a:p>
                    <a:p>
                      <a:pPr marL="0" indent="0">
                        <a:buFont typeface="Wingdings" panose="05000000000000000000" pitchFamily="2" charset="2"/>
                        <a:buNone/>
                      </a:pPr>
                      <a:endParaRPr lang="en-GB" sz="1200" b="0" dirty="0">
                        <a:solidFill>
                          <a:schemeClr val="tx1"/>
                        </a:solidFill>
                      </a:endParaRPr>
                    </a:p>
                    <a:p>
                      <a:pPr marL="171450" indent="-171450">
                        <a:buFont typeface="Wingdings" panose="05000000000000000000" pitchFamily="2" charset="2"/>
                        <a:buChar char="§"/>
                      </a:pPr>
                      <a:r>
                        <a:rPr lang="en-GB" sz="1200" b="0" dirty="0">
                          <a:solidFill>
                            <a:schemeClr val="tx1"/>
                          </a:solidFill>
                        </a:rPr>
                        <a:t>“close-off” the eastern end of the track to Weeley Road and return it to grass</a:t>
                      </a:r>
                    </a:p>
                    <a:p>
                      <a:pPr marL="171450" indent="-171450">
                        <a:buFont typeface="Wingdings" panose="05000000000000000000" pitchFamily="2" charset="2"/>
                        <a:buChar char="§"/>
                      </a:pPr>
                      <a:r>
                        <a:rPr lang="en-GB" sz="1200" b="0" dirty="0">
                          <a:solidFill>
                            <a:schemeClr val="tx1"/>
                          </a:solidFill>
                        </a:rPr>
                        <a:t>Access from Weeley Rd to dwellings on Southside track east would be via the concrete strips</a:t>
                      </a:r>
                    </a:p>
                    <a:p>
                      <a:pPr marL="171450" indent="-171450">
                        <a:buFont typeface="Wingdings" panose="05000000000000000000" pitchFamily="2" charset="2"/>
                        <a:buChar char="§"/>
                      </a:pPr>
                      <a:r>
                        <a:rPr lang="en-GB" sz="1200" b="0" dirty="0">
                          <a:solidFill>
                            <a:schemeClr val="tx1"/>
                          </a:solidFill>
                        </a:rPr>
                        <a:t>By reducing the access, the eastern end of southside track should </a:t>
                      </a:r>
                      <a:r>
                        <a:rPr lang="en-GB" sz="1200" b="1" dirty="0">
                          <a:solidFill>
                            <a:schemeClr val="tx1"/>
                          </a:solidFill>
                        </a:rPr>
                        <a:t>receive less traffic </a:t>
                      </a:r>
                      <a:r>
                        <a:rPr lang="en-GB" sz="1200" b="0" dirty="0">
                          <a:solidFill>
                            <a:schemeClr val="tx1"/>
                          </a:solidFill>
                        </a:rPr>
                        <a:t>and the expectation is that </a:t>
                      </a:r>
                      <a:r>
                        <a:rPr lang="en-GB" sz="1200" b="1" dirty="0">
                          <a:solidFill>
                            <a:schemeClr val="tx1"/>
                          </a:solidFill>
                        </a:rPr>
                        <a:t>the surface would hold up much better/longer</a:t>
                      </a:r>
                    </a:p>
                    <a:p>
                      <a:pPr marL="171450" indent="-171450">
                        <a:buFont typeface="Wingdings" panose="05000000000000000000" pitchFamily="2" charset="2"/>
                        <a:buChar char="§"/>
                      </a:pPr>
                      <a:r>
                        <a:rPr lang="en-GB" sz="1200" b="0" dirty="0">
                          <a:solidFill>
                            <a:schemeClr val="tx1"/>
                          </a:solidFill>
                        </a:rPr>
                        <a:t>Pedestrian/mobility access from the eastern end of the track into Birch Ave will be reviewed as part of the future proposal</a:t>
                      </a:r>
                      <a:endParaRPr lang="en-GB" sz="1200" b="0" dirty="0">
                        <a:solidFill>
                          <a:schemeClr val="bg1">
                            <a:lumMod val="5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13" name="TextBox 12">
            <a:extLst>
              <a:ext uri="{FF2B5EF4-FFF2-40B4-BE49-F238E27FC236}">
                <a16:creationId xmlns:a16="http://schemas.microsoft.com/office/drawing/2014/main" id="{791DF829-5AF7-2CE2-A44C-52E123A1F381}"/>
              </a:ext>
            </a:extLst>
          </p:cNvPr>
          <p:cNvSpPr txBox="1"/>
          <p:nvPr/>
        </p:nvSpPr>
        <p:spPr>
          <a:xfrm rot="20505223">
            <a:off x="2363382" y="1914968"/>
            <a:ext cx="2525938" cy="276999"/>
          </a:xfrm>
          <a:prstGeom prst="rect">
            <a:avLst/>
          </a:prstGeom>
          <a:noFill/>
        </p:spPr>
        <p:txBody>
          <a:bodyPr wrap="square" rtlCol="0">
            <a:spAutoFit/>
          </a:bodyPr>
          <a:lstStyle/>
          <a:p>
            <a:r>
              <a:rPr lang="en-GB" sz="1200" b="1" dirty="0"/>
              <a:t>WEELEY Rd</a:t>
            </a:r>
          </a:p>
        </p:txBody>
      </p:sp>
      <p:pic>
        <p:nvPicPr>
          <p:cNvPr id="4" name="Picture 3" descr="A close-up of a sign&#10;&#10;Description automatically generated with low confidence">
            <a:extLst>
              <a:ext uri="{FF2B5EF4-FFF2-40B4-BE49-F238E27FC236}">
                <a16:creationId xmlns:a16="http://schemas.microsoft.com/office/drawing/2014/main" id="{5728A711-A315-932B-70B3-7CA1D2701467}"/>
              </a:ext>
            </a:extLst>
          </p:cNvPr>
          <p:cNvPicPr>
            <a:picLocks noChangeAspect="1"/>
          </p:cNvPicPr>
          <p:nvPr/>
        </p:nvPicPr>
        <p:blipFill rotWithShape="1">
          <a:blip r:embed="rId3"/>
          <a:srcRect r="74821"/>
          <a:stretch/>
        </p:blipFill>
        <p:spPr>
          <a:xfrm>
            <a:off x="200620" y="288482"/>
            <a:ext cx="544097" cy="599658"/>
          </a:xfrm>
          <a:prstGeom prst="rect">
            <a:avLst/>
          </a:prstGeom>
        </p:spPr>
      </p:pic>
      <p:sp>
        <p:nvSpPr>
          <p:cNvPr id="2" name="TextBox 1">
            <a:extLst>
              <a:ext uri="{FF2B5EF4-FFF2-40B4-BE49-F238E27FC236}">
                <a16:creationId xmlns:a16="http://schemas.microsoft.com/office/drawing/2014/main" id="{0D272D68-47C4-FACB-F39F-B2D2F6B34788}"/>
              </a:ext>
            </a:extLst>
          </p:cNvPr>
          <p:cNvSpPr txBox="1"/>
          <p:nvPr/>
        </p:nvSpPr>
        <p:spPr>
          <a:xfrm>
            <a:off x="185066" y="5365304"/>
            <a:ext cx="5456782" cy="261610"/>
          </a:xfrm>
          <a:prstGeom prst="rect">
            <a:avLst/>
          </a:prstGeom>
          <a:noFill/>
        </p:spPr>
        <p:txBody>
          <a:bodyPr wrap="square" rtlCol="0">
            <a:spAutoFit/>
          </a:bodyPr>
          <a:lstStyle/>
          <a:p>
            <a:r>
              <a:rPr lang="en-GB" sz="1100" b="1" i="1" dirty="0">
                <a:solidFill>
                  <a:srgbClr val="FF0000"/>
                </a:solidFill>
              </a:rPr>
              <a:t>Diagram is for illustration purposes only – no decisions are being made at this point</a:t>
            </a:r>
          </a:p>
        </p:txBody>
      </p:sp>
      <p:sp>
        <p:nvSpPr>
          <p:cNvPr id="5" name="TextBox 4">
            <a:extLst>
              <a:ext uri="{FF2B5EF4-FFF2-40B4-BE49-F238E27FC236}">
                <a16:creationId xmlns:a16="http://schemas.microsoft.com/office/drawing/2014/main" id="{6877B6BE-8D07-AE1A-5AA1-FE37F8AC2863}"/>
              </a:ext>
            </a:extLst>
          </p:cNvPr>
          <p:cNvSpPr txBox="1"/>
          <p:nvPr/>
        </p:nvSpPr>
        <p:spPr>
          <a:xfrm>
            <a:off x="11679810" y="6463563"/>
            <a:ext cx="512190" cy="369332"/>
          </a:xfrm>
          <a:prstGeom prst="rect">
            <a:avLst/>
          </a:prstGeom>
          <a:noFill/>
        </p:spPr>
        <p:txBody>
          <a:bodyPr wrap="square" rtlCol="0">
            <a:spAutoFit/>
          </a:bodyPr>
          <a:lstStyle/>
          <a:p>
            <a:r>
              <a:rPr lang="en-GB" b="1" dirty="0">
                <a:solidFill>
                  <a:srgbClr val="0070C0"/>
                </a:solidFill>
              </a:rPr>
              <a:t>16</a:t>
            </a:r>
          </a:p>
        </p:txBody>
      </p:sp>
    </p:spTree>
    <p:extLst>
      <p:ext uri="{BB962C8B-B14F-4D97-AF65-F5344CB8AC3E}">
        <p14:creationId xmlns:p14="http://schemas.microsoft.com/office/powerpoint/2010/main" val="120003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0F090-2044-F6BC-97BE-524AE4E13FF9}"/>
              </a:ext>
            </a:extLst>
          </p:cNvPr>
          <p:cNvSpPr txBox="1"/>
          <p:nvPr/>
        </p:nvSpPr>
        <p:spPr>
          <a:xfrm>
            <a:off x="876693" y="105077"/>
            <a:ext cx="5849772" cy="954107"/>
          </a:xfrm>
          <a:prstGeom prst="rect">
            <a:avLst/>
          </a:prstGeom>
          <a:noFill/>
        </p:spPr>
        <p:txBody>
          <a:bodyPr wrap="square" rtlCol="0">
            <a:spAutoFit/>
          </a:bodyPr>
          <a:lstStyle/>
          <a:p>
            <a:r>
              <a:rPr lang="en-GB" sz="2800" dirty="0"/>
              <a:t>Southside Track West</a:t>
            </a:r>
          </a:p>
          <a:p>
            <a:r>
              <a:rPr lang="en-GB" sz="2800" b="1" dirty="0"/>
              <a:t>What is Proposed and Why</a:t>
            </a:r>
          </a:p>
        </p:txBody>
      </p:sp>
      <p:graphicFrame>
        <p:nvGraphicFramePr>
          <p:cNvPr id="3" name="Table 2">
            <a:extLst>
              <a:ext uri="{FF2B5EF4-FFF2-40B4-BE49-F238E27FC236}">
                <a16:creationId xmlns:a16="http://schemas.microsoft.com/office/drawing/2014/main" id="{598554F8-E544-4B2F-0A45-4701D8A30DBF}"/>
              </a:ext>
            </a:extLst>
          </p:cNvPr>
          <p:cNvGraphicFramePr>
            <a:graphicFrameLocks noGrp="1"/>
          </p:cNvGraphicFramePr>
          <p:nvPr>
            <p:extLst>
              <p:ext uri="{D42A27DB-BD31-4B8C-83A1-F6EECF244321}">
                <p14:modId xmlns:p14="http://schemas.microsoft.com/office/powerpoint/2010/main" val="3164165255"/>
              </p:ext>
            </p:extLst>
          </p:nvPr>
        </p:nvGraphicFramePr>
        <p:xfrm>
          <a:off x="4536" y="1458348"/>
          <a:ext cx="12168000" cy="5394960"/>
        </p:xfrm>
        <a:graphic>
          <a:graphicData uri="http://schemas.openxmlformats.org/drawingml/2006/table">
            <a:tbl>
              <a:tblPr firstRow="1" bandRow="1">
                <a:tableStyleId>{5C22544A-7EE6-4342-B048-85BDC9FD1C3A}</a:tableStyleId>
              </a:tblPr>
              <a:tblGrid>
                <a:gridCol w="4320000">
                  <a:extLst>
                    <a:ext uri="{9D8B030D-6E8A-4147-A177-3AD203B41FA5}">
                      <a16:colId xmlns:a16="http://schemas.microsoft.com/office/drawing/2014/main" val="3805618164"/>
                    </a:ext>
                  </a:extLst>
                </a:gridCol>
                <a:gridCol w="7848000">
                  <a:extLst>
                    <a:ext uri="{9D8B030D-6E8A-4147-A177-3AD203B41FA5}">
                      <a16:colId xmlns:a16="http://schemas.microsoft.com/office/drawing/2014/main" val="967699673"/>
                    </a:ext>
                  </a:extLst>
                </a:gridCol>
              </a:tblGrid>
              <a:tr h="288000">
                <a:tc>
                  <a:txBody>
                    <a:bodyPr/>
                    <a:lstStyle/>
                    <a:p>
                      <a:r>
                        <a:rPr lang="en-GB" sz="1400" dirty="0">
                          <a:solidFill>
                            <a:schemeClr val="tx1"/>
                          </a:solidFill>
                        </a:rPr>
                        <a:t>What is proposed for Southside Track</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GB" sz="1400" dirty="0">
                          <a:solidFill>
                            <a:schemeClr val="tx1"/>
                          </a:solidFill>
                        </a:rPr>
                        <a:t>Why is this necessary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428400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3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A tarmac-based re-surfacing of the western side of Southside track (between junction of Station Road to the concrete tracks that lead to Weeley Road)</a:t>
                      </a:r>
                      <a:br>
                        <a:rPr lang="en-GB" sz="1400" dirty="0">
                          <a:solidFill>
                            <a:schemeClr val="tx1"/>
                          </a:solidFill>
                        </a:rPr>
                      </a:br>
                      <a:endParaRPr lang="en-GB" sz="5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This will not intended to become an adopted road.  It will remain Village Green</a:t>
                      </a:r>
                      <a:br>
                        <a:rPr lang="en-GB" sz="1400" dirty="0">
                          <a:solidFill>
                            <a:schemeClr val="tx1"/>
                          </a:solidFill>
                        </a:rPr>
                      </a:br>
                      <a:endParaRPr lang="en-GB" sz="6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A vehicle barrier (swing gate) will be positioned on the track to prevent through traffic between Weeley Rd and Station/Plough Rd</a:t>
                      </a:r>
                      <a:br>
                        <a:rPr lang="en-GB" sz="1400" dirty="0">
                          <a:solidFill>
                            <a:schemeClr val="tx1"/>
                          </a:solidFill>
                        </a:rPr>
                      </a:br>
                      <a:endParaRPr lang="en-GB" sz="6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The vehicle barrier will not impact pedestrian and mobility access along southside track</a:t>
                      </a:r>
                      <a:br>
                        <a:rPr lang="en-GB" sz="1400" dirty="0">
                          <a:solidFill>
                            <a:schemeClr val="tx1"/>
                          </a:solidFill>
                        </a:rPr>
                      </a:br>
                      <a:endParaRPr lang="en-GB" sz="6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Approximately 90m of Timber bollards will be positioned parallel to southside track west to deter through traffic driving onto the Village Green to by-pass the vehicle barrier</a:t>
                      </a:r>
                      <a:br>
                        <a:rPr lang="en-GB" sz="1400" dirty="0">
                          <a:solidFill>
                            <a:schemeClr val="tx1"/>
                          </a:solidFill>
                        </a:rPr>
                      </a:br>
                      <a:endParaRPr lang="en-GB" sz="6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A turning head will be positioned near to the vehicle barrier to allow larger vehicles such as the Refuse Truck to turn-around rather than reverse for 200 meters</a:t>
                      </a:r>
                      <a:br>
                        <a:rPr lang="en-GB" sz="1400" dirty="0">
                          <a:solidFill>
                            <a:schemeClr val="tx1"/>
                          </a:solidFill>
                        </a:rPr>
                      </a:br>
                      <a:endParaRPr lang="en-GB" sz="3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400" dirty="0">
                          <a:solidFill>
                            <a:schemeClr val="tx1"/>
                          </a:solidFill>
                        </a:rPr>
                        <a:t>A request for donations from Southside East residents to be completely discretionary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
                      </a:pPr>
                      <a:endParaRPr lang="en-GB" sz="300" dirty="0">
                        <a:solidFill>
                          <a:schemeClr val="tx1"/>
                        </a:solidFill>
                      </a:endParaRPr>
                    </a:p>
                    <a:p>
                      <a:pPr marL="171450" indent="-171450">
                        <a:buFont typeface="Wingdings" panose="05000000000000000000" pitchFamily="2" charset="2"/>
                        <a:buChar char="§"/>
                      </a:pPr>
                      <a:r>
                        <a:rPr lang="en-US" sz="1400" dirty="0">
                          <a:solidFill>
                            <a:schemeClr val="tx1"/>
                          </a:solidFill>
                        </a:rPr>
                        <a:t>The Parish Council is responsible for the maintenance of The Green, which includes all the tracks (they are registered as Village Green not roads or tracks).  The Parish Council must </a:t>
                      </a:r>
                      <a:r>
                        <a:rPr lang="en-GB" sz="1400" dirty="0">
                          <a:solidFill>
                            <a:schemeClr val="tx1"/>
                          </a:solidFill>
                        </a:rPr>
                        <a:t>abide by the laws protecting the Village Green whilst also ensuring that the Village Green is a safe and useable facility for recreation and sports, therefore</a:t>
                      </a:r>
                      <a:r>
                        <a:rPr lang="en-US" sz="1400" dirty="0">
                          <a:solidFill>
                            <a:schemeClr val="tx1"/>
                          </a:solidFill>
                        </a:rPr>
                        <a:t> the intention of this proposal is solely about protecting our wonderful Village Green from continued damage.</a:t>
                      </a:r>
                      <a:endParaRPr lang="en-GB" sz="1400" dirty="0">
                        <a:solidFill>
                          <a:schemeClr val="tx1"/>
                        </a:solidFill>
                      </a:endParaRPr>
                    </a:p>
                    <a:p>
                      <a:pPr marL="171450" indent="-171450">
                        <a:buFont typeface="Wingdings" panose="05000000000000000000" pitchFamily="2" charset="2"/>
                        <a:buChar char="§"/>
                      </a:pPr>
                      <a:endParaRPr lang="en-GB" sz="5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tx1"/>
                          </a:solidFill>
                        </a:rPr>
                        <a:t>Parking throughout the Village, particularly Plough Road and Heckfords Road has increased markedly in the last five years.  Vehicles are taking shortcuts through the Village to avoid bottlenecks by using the Southside track and past the pond.</a:t>
                      </a:r>
                      <a:br>
                        <a:rPr lang="en-US" sz="1400" dirty="0">
                          <a:solidFill>
                            <a:schemeClr val="tx1"/>
                          </a:solidFill>
                        </a:rPr>
                      </a:br>
                      <a:endParaRPr lang="en-US" sz="600" dirty="0">
                        <a:solidFill>
                          <a:schemeClr val="tx1"/>
                        </a:solidFill>
                      </a:endParaRPr>
                    </a:p>
                    <a:p>
                      <a:pPr marL="171450" indent="-171450">
                        <a:buFont typeface="Wingdings" panose="05000000000000000000" pitchFamily="2" charset="2"/>
                        <a:buChar char="§"/>
                      </a:pPr>
                      <a:r>
                        <a:rPr lang="en-US" sz="1400" dirty="0">
                          <a:solidFill>
                            <a:schemeClr val="tx1"/>
                          </a:solidFill>
                        </a:rPr>
                        <a:t>The Southside track and the edge of the grassed area has suffered significant deterioration </a:t>
                      </a:r>
                      <a:r>
                        <a:rPr lang="en-GB" sz="1400" dirty="0">
                          <a:solidFill>
                            <a:schemeClr val="tx1"/>
                          </a:solidFill>
                        </a:rPr>
                        <a:t>primarily caused by vehicles repeatedly driving onto the Village Green to avoid the poor track surface, potholes and standing water.  Prevent mud and potholes and supress dust in dry months</a:t>
                      </a:r>
                      <a:endParaRPr lang="en-US" sz="1400" dirty="0">
                        <a:solidFill>
                          <a:schemeClr val="tx1"/>
                        </a:solidFill>
                      </a:endParaRPr>
                    </a:p>
                    <a:p>
                      <a:pPr marL="171450" indent="-171450">
                        <a:buFont typeface="Wingdings" panose="05000000000000000000" pitchFamily="2" charset="2"/>
                        <a:buChar char="§"/>
                      </a:pPr>
                      <a:endParaRPr lang="en-US" sz="500" dirty="0">
                        <a:solidFill>
                          <a:schemeClr val="tx1"/>
                        </a:solidFill>
                      </a:endParaRPr>
                    </a:p>
                    <a:p>
                      <a:pPr marL="171450" indent="-171450">
                        <a:buFont typeface="Wingdings" panose="05000000000000000000" pitchFamily="2" charset="2"/>
                        <a:buChar char="§"/>
                      </a:pPr>
                      <a:r>
                        <a:rPr lang="en-GB" sz="1400" dirty="0">
                          <a:solidFill>
                            <a:schemeClr val="tx1"/>
                          </a:solidFill>
                        </a:rPr>
                        <a:t>Efforts to protect the Village Green through repairs to the Southside track are ineffective for the longer-term protection of the Village Green</a:t>
                      </a:r>
                      <a:endParaRPr lang="en-US" sz="1400" dirty="0">
                        <a:solidFill>
                          <a:schemeClr val="tx1"/>
                        </a:solidFill>
                      </a:endParaRPr>
                    </a:p>
                    <a:p>
                      <a:pPr marL="0" indent="0">
                        <a:buFont typeface="Wingdings" panose="05000000000000000000" pitchFamily="2" charset="2"/>
                        <a:buNone/>
                      </a:pPr>
                      <a:endParaRPr lang="en-US" sz="500" dirty="0">
                        <a:solidFill>
                          <a:schemeClr val="tx1"/>
                        </a:solidFill>
                      </a:endParaRPr>
                    </a:p>
                    <a:p>
                      <a:pPr marL="171450" indent="-171450">
                        <a:buFont typeface="Wingdings" panose="05000000000000000000" pitchFamily="2" charset="2"/>
                        <a:buChar char="§"/>
                      </a:pPr>
                      <a:r>
                        <a:rPr lang="en-US" sz="1400" dirty="0">
                          <a:solidFill>
                            <a:schemeClr val="tx1"/>
                          </a:solidFill>
                        </a:rPr>
                        <a:t>Maintenance of the tracks, primarily Southside track is circa £6K.  </a:t>
                      </a:r>
                      <a:r>
                        <a:rPr lang="en-GB" sz="1400" dirty="0">
                          <a:solidFill>
                            <a:schemeClr val="tx1"/>
                          </a:solidFill>
                        </a:rPr>
                        <a:t>Increased traffic and poor weather shortens the time between required maintenance.  Temporary maintenance cannot be sustained, and Parish funds would be better directed towards a more effective, longer-term surfacing solution.</a:t>
                      </a:r>
                      <a:r>
                        <a:rPr lang="en-US" sz="1400" dirty="0">
                          <a:solidFill>
                            <a:schemeClr val="tx1"/>
                          </a:solidFill>
                        </a:rPr>
                        <a:t> </a:t>
                      </a:r>
                    </a:p>
                    <a:p>
                      <a:pPr marL="171450" indent="-171450">
                        <a:buFont typeface="Wingdings" panose="05000000000000000000" pitchFamily="2" charset="2"/>
                        <a:buChar char="§"/>
                      </a:pPr>
                      <a:endParaRPr lang="en-US" sz="500" dirty="0">
                        <a:solidFill>
                          <a:schemeClr val="tx1"/>
                        </a:solidFill>
                      </a:endParaRPr>
                    </a:p>
                    <a:p>
                      <a:pPr marL="171450" indent="-171450">
                        <a:buFont typeface="Wingdings" panose="05000000000000000000" pitchFamily="2" charset="2"/>
                        <a:buChar char="§"/>
                      </a:pPr>
                      <a:r>
                        <a:rPr lang="en-US" sz="1400" dirty="0">
                          <a:solidFill>
                            <a:schemeClr val="tx1"/>
                          </a:solidFill>
                        </a:rPr>
                        <a:t>A solution to protect the grassed area by improving the Southside track will necessitate restricting traffic, limit access onto the Green and improve the track surface in a “spend to save” measure.</a:t>
                      </a:r>
                      <a:br>
                        <a:rPr lang="en-US" sz="1400" dirty="0">
                          <a:solidFill>
                            <a:schemeClr val="tx1"/>
                          </a:solidFill>
                        </a:rPr>
                      </a:br>
                      <a:endParaRPr lang="en-US" sz="500" dirty="0">
                        <a:solidFill>
                          <a:schemeClr val="tx1"/>
                        </a:solidFill>
                      </a:endParaRPr>
                    </a:p>
                    <a:p>
                      <a:pPr marL="171450" indent="-171450">
                        <a:buFont typeface="Wingdings" panose="05000000000000000000" pitchFamily="2" charset="2"/>
                        <a:buChar char="§"/>
                      </a:pPr>
                      <a:r>
                        <a:rPr lang="en-US" sz="1400" dirty="0">
                          <a:solidFill>
                            <a:schemeClr val="tx1"/>
                          </a:solidFill>
                        </a:rPr>
                        <a:t>Whilst the proposal aims to protect and preserve the Village Green from deterioration there is a concurrent benefit to all those using the surface</a:t>
                      </a:r>
                      <a:endParaRPr lang="en-GB" sz="14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4" name="Speech Bubble: Rectangle with Corners Rounded 3">
            <a:extLst>
              <a:ext uri="{FF2B5EF4-FFF2-40B4-BE49-F238E27FC236}">
                <a16:creationId xmlns:a16="http://schemas.microsoft.com/office/drawing/2014/main" id="{96C71411-4E3C-4638-E493-60EF0158FD6A}"/>
              </a:ext>
            </a:extLst>
          </p:cNvPr>
          <p:cNvSpPr/>
          <p:nvPr/>
        </p:nvSpPr>
        <p:spPr>
          <a:xfrm>
            <a:off x="6476215" y="59358"/>
            <a:ext cx="5354394" cy="1637468"/>
          </a:xfrm>
          <a:prstGeom prst="wedgeRoundRectCallout">
            <a:avLst>
              <a:gd name="adj1" fmla="val 55818"/>
              <a:gd name="adj2" fmla="val -43969"/>
              <a:gd name="adj3" fmla="val 16667"/>
            </a:avLst>
          </a:prstGeom>
          <a:solidFill>
            <a:srgbClr val="FFFFCC"/>
          </a:solidFill>
          <a:ln w="3175">
            <a:solidFill>
              <a:srgbClr val="FFFF66"/>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900" dirty="0">
                <a:solidFill>
                  <a:schemeClr val="tx1"/>
                </a:solidFill>
                <a:latin typeface="Cavolini" panose="03000502040302020204" pitchFamily="66" charset="0"/>
                <a:cs typeface="Cavolini" panose="03000502040302020204" pitchFamily="66" charset="0"/>
              </a:rPr>
              <a:t>Since 2013 approx. 50% of the 460 approved Planning Applications have been built. Although ECC Highways imposed conditions, all applications were agreed, as Highways considered the local road network would cope with the increase in traffic.</a:t>
            </a:r>
            <a:br>
              <a:rPr lang="en-US" sz="900" dirty="0">
                <a:solidFill>
                  <a:schemeClr val="tx1"/>
                </a:solidFill>
                <a:latin typeface="Cavolini" panose="03000502040302020204" pitchFamily="66" charset="0"/>
                <a:cs typeface="Cavolini" panose="03000502040302020204" pitchFamily="66" charset="0"/>
              </a:rPr>
            </a:br>
            <a:endParaRPr lang="en-US" sz="200" dirty="0">
              <a:solidFill>
                <a:schemeClr val="tx1"/>
              </a:solidFill>
              <a:latin typeface="Cavolini" panose="03000502040302020204" pitchFamily="66" charset="0"/>
              <a:cs typeface="Cavolini" panose="03000502040302020204" pitchFamily="66" charset="0"/>
            </a:endParaRPr>
          </a:p>
          <a:p>
            <a:pPr marL="171450" indent="-171450">
              <a:buFont typeface="Wingdings" panose="05000000000000000000" pitchFamily="2" charset="2"/>
              <a:buChar char="§"/>
            </a:pPr>
            <a:r>
              <a:rPr lang="en-US" sz="900" dirty="0">
                <a:solidFill>
                  <a:schemeClr val="tx1"/>
                </a:solidFill>
                <a:latin typeface="Cavolini" panose="03000502040302020204" pitchFamily="66" charset="0"/>
                <a:cs typeface="Cavolini" panose="03000502040302020204" pitchFamily="66" charset="0"/>
              </a:rPr>
              <a:t>The Parish Council at the time objected to the Planning Applications, citing traffic levels and lack of infrastructure.</a:t>
            </a:r>
            <a:br>
              <a:rPr lang="en-US" sz="900" dirty="0">
                <a:solidFill>
                  <a:schemeClr val="tx1"/>
                </a:solidFill>
                <a:latin typeface="Cavolini" panose="03000502040302020204" pitchFamily="66" charset="0"/>
                <a:cs typeface="Cavolini" panose="03000502040302020204" pitchFamily="66" charset="0"/>
              </a:rPr>
            </a:br>
            <a:endParaRPr lang="en-US" sz="200" dirty="0">
              <a:solidFill>
                <a:schemeClr val="tx1"/>
              </a:solidFill>
              <a:latin typeface="Cavolini" panose="03000502040302020204" pitchFamily="66" charset="0"/>
              <a:cs typeface="Cavolini" panose="03000502040302020204" pitchFamily="66" charset="0"/>
            </a:endParaRPr>
          </a:p>
          <a:p>
            <a:pPr marL="171450" indent="-171450">
              <a:buFont typeface="Wingdings" panose="05000000000000000000" pitchFamily="2" charset="2"/>
              <a:buChar char="§"/>
            </a:pPr>
            <a:r>
              <a:rPr lang="en-US" sz="900" dirty="0">
                <a:solidFill>
                  <a:schemeClr val="tx1"/>
                </a:solidFill>
                <a:latin typeface="Cavolini" panose="03000502040302020204" pitchFamily="66" charset="0"/>
                <a:cs typeface="Cavolini" panose="03000502040302020204" pitchFamily="66" charset="0"/>
              </a:rPr>
              <a:t>Statistically about an additional 120 vehicle movements have been added within the Village at the peak hours (7-8am &amp; 5-6pm), added to which, is the increase in through traffic and development construction vehicles. Vehicle movements are expected to double within the next 3 or 4 years when all developments have been completed.</a:t>
            </a:r>
          </a:p>
        </p:txBody>
      </p:sp>
      <p:pic>
        <p:nvPicPr>
          <p:cNvPr id="5" name="Picture 4" descr="A close-up of a sign&#10;&#10;Description automatically generated with low confidence">
            <a:extLst>
              <a:ext uri="{FF2B5EF4-FFF2-40B4-BE49-F238E27FC236}">
                <a16:creationId xmlns:a16="http://schemas.microsoft.com/office/drawing/2014/main" id="{800D5111-6070-9D39-2684-7D86741A73FE}"/>
              </a:ext>
            </a:extLst>
          </p:cNvPr>
          <p:cNvPicPr>
            <a:picLocks noChangeAspect="1"/>
          </p:cNvPicPr>
          <p:nvPr/>
        </p:nvPicPr>
        <p:blipFill rotWithShape="1">
          <a:blip r:embed="rId2"/>
          <a:srcRect r="74821"/>
          <a:stretch/>
        </p:blipFill>
        <p:spPr>
          <a:xfrm>
            <a:off x="200620" y="288482"/>
            <a:ext cx="544097" cy="599658"/>
          </a:xfrm>
          <a:prstGeom prst="rect">
            <a:avLst/>
          </a:prstGeom>
        </p:spPr>
      </p:pic>
      <p:sp>
        <p:nvSpPr>
          <p:cNvPr id="8" name="TextBox 7">
            <a:extLst>
              <a:ext uri="{FF2B5EF4-FFF2-40B4-BE49-F238E27FC236}">
                <a16:creationId xmlns:a16="http://schemas.microsoft.com/office/drawing/2014/main" id="{BCA3AA4C-3CCC-66A8-8BED-06F212926650}"/>
              </a:ext>
            </a:extLst>
          </p:cNvPr>
          <p:cNvSpPr txBox="1"/>
          <p:nvPr/>
        </p:nvSpPr>
        <p:spPr>
          <a:xfrm>
            <a:off x="11820233" y="6425437"/>
            <a:ext cx="352303" cy="369332"/>
          </a:xfrm>
          <a:prstGeom prst="rect">
            <a:avLst/>
          </a:prstGeom>
          <a:noFill/>
        </p:spPr>
        <p:txBody>
          <a:bodyPr wrap="square" rtlCol="0">
            <a:spAutoFit/>
          </a:bodyPr>
          <a:lstStyle/>
          <a:p>
            <a:r>
              <a:rPr lang="en-GB" b="1" dirty="0">
                <a:solidFill>
                  <a:srgbClr val="0070C0"/>
                </a:solidFill>
              </a:rPr>
              <a:t>2</a:t>
            </a:r>
          </a:p>
        </p:txBody>
      </p:sp>
    </p:spTree>
    <p:extLst>
      <p:ext uri="{BB962C8B-B14F-4D97-AF65-F5344CB8AC3E}">
        <p14:creationId xmlns:p14="http://schemas.microsoft.com/office/powerpoint/2010/main" val="227195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1904AB-1A15-BFCD-9BFB-F403B3CE00A6}"/>
              </a:ext>
            </a:extLst>
          </p:cNvPr>
          <p:cNvPicPr>
            <a:picLocks noChangeAspect="1"/>
          </p:cNvPicPr>
          <p:nvPr/>
        </p:nvPicPr>
        <p:blipFill>
          <a:blip r:embed="rId2"/>
          <a:stretch>
            <a:fillRect/>
          </a:stretch>
        </p:blipFill>
        <p:spPr>
          <a:xfrm>
            <a:off x="178741" y="1125888"/>
            <a:ext cx="11265917" cy="5581280"/>
          </a:xfrm>
          <a:prstGeom prst="rect">
            <a:avLst/>
          </a:prstGeom>
        </p:spPr>
      </p:pic>
      <p:sp>
        <p:nvSpPr>
          <p:cNvPr id="4" name="TextBox 3">
            <a:extLst>
              <a:ext uri="{FF2B5EF4-FFF2-40B4-BE49-F238E27FC236}">
                <a16:creationId xmlns:a16="http://schemas.microsoft.com/office/drawing/2014/main" id="{A11CA9AB-FA2A-B9C4-D982-A08FB6E77D03}"/>
              </a:ext>
            </a:extLst>
          </p:cNvPr>
          <p:cNvSpPr txBox="1"/>
          <p:nvPr/>
        </p:nvSpPr>
        <p:spPr>
          <a:xfrm>
            <a:off x="886120" y="105077"/>
            <a:ext cx="5840345" cy="954107"/>
          </a:xfrm>
          <a:prstGeom prst="rect">
            <a:avLst/>
          </a:prstGeom>
          <a:noFill/>
        </p:spPr>
        <p:txBody>
          <a:bodyPr wrap="square" rtlCol="0">
            <a:spAutoFit/>
          </a:bodyPr>
          <a:lstStyle/>
          <a:p>
            <a:r>
              <a:rPr lang="en-GB" sz="2800" dirty="0"/>
              <a:t>Southside Project</a:t>
            </a:r>
          </a:p>
          <a:p>
            <a:r>
              <a:rPr lang="en-GB" sz="2800" b="1" dirty="0"/>
              <a:t>Location Details</a:t>
            </a:r>
          </a:p>
        </p:txBody>
      </p:sp>
      <p:sp>
        <p:nvSpPr>
          <p:cNvPr id="5" name="TextBox 4">
            <a:extLst>
              <a:ext uri="{FF2B5EF4-FFF2-40B4-BE49-F238E27FC236}">
                <a16:creationId xmlns:a16="http://schemas.microsoft.com/office/drawing/2014/main" id="{70505EF3-E26C-A603-0A04-81E5BCFD1927}"/>
              </a:ext>
            </a:extLst>
          </p:cNvPr>
          <p:cNvSpPr txBox="1"/>
          <p:nvPr/>
        </p:nvSpPr>
        <p:spPr>
          <a:xfrm rot="20805006">
            <a:off x="5928219" y="2473030"/>
            <a:ext cx="2525938" cy="276999"/>
          </a:xfrm>
          <a:prstGeom prst="rect">
            <a:avLst/>
          </a:prstGeom>
          <a:noFill/>
        </p:spPr>
        <p:txBody>
          <a:bodyPr wrap="square" rtlCol="0">
            <a:spAutoFit/>
          </a:bodyPr>
          <a:lstStyle/>
          <a:p>
            <a:r>
              <a:rPr lang="en-GB" sz="1200" b="1" dirty="0"/>
              <a:t>WEELEY Rd</a:t>
            </a:r>
          </a:p>
        </p:txBody>
      </p:sp>
      <p:sp>
        <p:nvSpPr>
          <p:cNvPr id="6" name="TextBox 5">
            <a:extLst>
              <a:ext uri="{FF2B5EF4-FFF2-40B4-BE49-F238E27FC236}">
                <a16:creationId xmlns:a16="http://schemas.microsoft.com/office/drawing/2014/main" id="{C10F2DCE-8011-7D2B-5157-024C008760DE}"/>
              </a:ext>
            </a:extLst>
          </p:cNvPr>
          <p:cNvSpPr txBox="1"/>
          <p:nvPr/>
        </p:nvSpPr>
        <p:spPr>
          <a:xfrm rot="319361">
            <a:off x="794315" y="3415968"/>
            <a:ext cx="2525938" cy="276999"/>
          </a:xfrm>
          <a:prstGeom prst="rect">
            <a:avLst/>
          </a:prstGeom>
          <a:noFill/>
        </p:spPr>
        <p:txBody>
          <a:bodyPr wrap="square" rtlCol="0">
            <a:spAutoFit/>
          </a:bodyPr>
          <a:lstStyle/>
          <a:p>
            <a:r>
              <a:rPr lang="en-GB" sz="1200" b="1" dirty="0"/>
              <a:t>THORRINGTON Rd</a:t>
            </a:r>
          </a:p>
        </p:txBody>
      </p:sp>
      <p:sp>
        <p:nvSpPr>
          <p:cNvPr id="7" name="TextBox 6">
            <a:extLst>
              <a:ext uri="{FF2B5EF4-FFF2-40B4-BE49-F238E27FC236}">
                <a16:creationId xmlns:a16="http://schemas.microsoft.com/office/drawing/2014/main" id="{056B6BDA-0349-6F78-3E8C-BD164FA73A59}"/>
              </a:ext>
            </a:extLst>
          </p:cNvPr>
          <p:cNvSpPr txBox="1"/>
          <p:nvPr/>
        </p:nvSpPr>
        <p:spPr>
          <a:xfrm rot="3766668">
            <a:off x="-323715" y="5097892"/>
            <a:ext cx="2525938" cy="276999"/>
          </a:xfrm>
          <a:prstGeom prst="rect">
            <a:avLst/>
          </a:prstGeom>
          <a:noFill/>
        </p:spPr>
        <p:txBody>
          <a:bodyPr wrap="square" rtlCol="0">
            <a:spAutoFit/>
          </a:bodyPr>
          <a:lstStyle/>
          <a:p>
            <a:r>
              <a:rPr lang="en-GB" sz="1200" b="1" dirty="0"/>
              <a:t>PLOUGH Rd</a:t>
            </a:r>
          </a:p>
        </p:txBody>
      </p:sp>
      <p:sp>
        <p:nvSpPr>
          <p:cNvPr id="8" name="TextBox 7">
            <a:extLst>
              <a:ext uri="{FF2B5EF4-FFF2-40B4-BE49-F238E27FC236}">
                <a16:creationId xmlns:a16="http://schemas.microsoft.com/office/drawing/2014/main" id="{D2B239DE-C4BF-FBA3-F6D4-887602E6E755}"/>
              </a:ext>
            </a:extLst>
          </p:cNvPr>
          <p:cNvSpPr txBox="1"/>
          <p:nvPr/>
        </p:nvSpPr>
        <p:spPr>
          <a:xfrm rot="16768699">
            <a:off x="2316809" y="1801135"/>
            <a:ext cx="1511794" cy="276999"/>
          </a:xfrm>
          <a:prstGeom prst="rect">
            <a:avLst/>
          </a:prstGeom>
          <a:noFill/>
        </p:spPr>
        <p:txBody>
          <a:bodyPr wrap="square" rtlCol="0">
            <a:spAutoFit/>
          </a:bodyPr>
          <a:lstStyle/>
          <a:p>
            <a:r>
              <a:rPr lang="en-GB" sz="1200" b="1" dirty="0"/>
              <a:t>HECKFORDS Rd</a:t>
            </a:r>
          </a:p>
        </p:txBody>
      </p:sp>
      <p:sp>
        <p:nvSpPr>
          <p:cNvPr id="9" name="TextBox 8">
            <a:extLst>
              <a:ext uri="{FF2B5EF4-FFF2-40B4-BE49-F238E27FC236}">
                <a16:creationId xmlns:a16="http://schemas.microsoft.com/office/drawing/2014/main" id="{952AA105-BB18-9AD0-183E-D5709CDE7F69}"/>
              </a:ext>
            </a:extLst>
          </p:cNvPr>
          <p:cNvSpPr txBox="1"/>
          <p:nvPr/>
        </p:nvSpPr>
        <p:spPr>
          <a:xfrm rot="20478449">
            <a:off x="2707313" y="5988584"/>
            <a:ext cx="1511794" cy="276999"/>
          </a:xfrm>
          <a:prstGeom prst="rect">
            <a:avLst/>
          </a:prstGeom>
          <a:noFill/>
        </p:spPr>
        <p:txBody>
          <a:bodyPr wrap="square" rtlCol="0">
            <a:spAutoFit/>
          </a:bodyPr>
          <a:lstStyle/>
          <a:p>
            <a:r>
              <a:rPr lang="en-GB" sz="1200" b="1" dirty="0"/>
              <a:t>STATION Rd</a:t>
            </a:r>
          </a:p>
        </p:txBody>
      </p:sp>
      <p:sp>
        <p:nvSpPr>
          <p:cNvPr id="10" name="TextBox 9">
            <a:extLst>
              <a:ext uri="{FF2B5EF4-FFF2-40B4-BE49-F238E27FC236}">
                <a16:creationId xmlns:a16="http://schemas.microsoft.com/office/drawing/2014/main" id="{CD12B182-1FC0-7BE0-5887-1D91A234CB00}"/>
              </a:ext>
            </a:extLst>
          </p:cNvPr>
          <p:cNvSpPr txBox="1"/>
          <p:nvPr/>
        </p:nvSpPr>
        <p:spPr>
          <a:xfrm rot="20169123">
            <a:off x="4788005" y="4454705"/>
            <a:ext cx="2931967" cy="400110"/>
          </a:xfrm>
          <a:prstGeom prst="rect">
            <a:avLst/>
          </a:prstGeom>
          <a:noFill/>
        </p:spPr>
        <p:txBody>
          <a:bodyPr wrap="square" rtlCol="0">
            <a:spAutoFit/>
          </a:bodyPr>
          <a:lstStyle/>
          <a:p>
            <a:r>
              <a:rPr lang="en-GB" sz="2000" b="1" dirty="0">
                <a:solidFill>
                  <a:srgbClr val="FFFF00"/>
                </a:solidFill>
              </a:rPr>
              <a:t>southside track west</a:t>
            </a:r>
          </a:p>
        </p:txBody>
      </p:sp>
      <p:sp>
        <p:nvSpPr>
          <p:cNvPr id="11" name="TextBox 10">
            <a:extLst>
              <a:ext uri="{FF2B5EF4-FFF2-40B4-BE49-F238E27FC236}">
                <a16:creationId xmlns:a16="http://schemas.microsoft.com/office/drawing/2014/main" id="{6B08494A-4DD9-B6D8-8F63-EBCA6BDA7F57}"/>
              </a:ext>
            </a:extLst>
          </p:cNvPr>
          <p:cNvSpPr txBox="1"/>
          <p:nvPr/>
        </p:nvSpPr>
        <p:spPr>
          <a:xfrm>
            <a:off x="1851032" y="4107694"/>
            <a:ext cx="3960667" cy="369332"/>
          </a:xfrm>
          <a:prstGeom prst="rect">
            <a:avLst/>
          </a:prstGeom>
          <a:noFill/>
        </p:spPr>
        <p:txBody>
          <a:bodyPr wrap="square" rtlCol="0">
            <a:spAutoFit/>
          </a:bodyPr>
          <a:lstStyle/>
          <a:p>
            <a:r>
              <a:rPr lang="en-GB" b="1" dirty="0">
                <a:solidFill>
                  <a:schemeClr val="accent6">
                    <a:lumMod val="75000"/>
                  </a:schemeClr>
                </a:solidFill>
              </a:rPr>
              <a:t>SOUTHSIDE VILLAGE GREEN</a:t>
            </a:r>
          </a:p>
        </p:txBody>
      </p:sp>
      <p:sp>
        <p:nvSpPr>
          <p:cNvPr id="12" name="TextBox 11">
            <a:extLst>
              <a:ext uri="{FF2B5EF4-FFF2-40B4-BE49-F238E27FC236}">
                <a16:creationId xmlns:a16="http://schemas.microsoft.com/office/drawing/2014/main" id="{0742C7BC-5E43-4C6C-FA9A-B3EB2E837BC6}"/>
              </a:ext>
            </a:extLst>
          </p:cNvPr>
          <p:cNvSpPr txBox="1"/>
          <p:nvPr/>
        </p:nvSpPr>
        <p:spPr>
          <a:xfrm>
            <a:off x="4561950" y="1856182"/>
            <a:ext cx="3666259" cy="369332"/>
          </a:xfrm>
          <a:prstGeom prst="rect">
            <a:avLst/>
          </a:prstGeom>
          <a:noFill/>
        </p:spPr>
        <p:txBody>
          <a:bodyPr wrap="square" rtlCol="0">
            <a:spAutoFit/>
          </a:bodyPr>
          <a:lstStyle/>
          <a:p>
            <a:r>
              <a:rPr lang="en-GB" b="1" dirty="0">
                <a:solidFill>
                  <a:schemeClr val="accent6">
                    <a:lumMod val="75000"/>
                  </a:schemeClr>
                </a:solidFill>
              </a:rPr>
              <a:t>NORTHSIDE VILLAGE GREEN</a:t>
            </a:r>
          </a:p>
        </p:txBody>
      </p:sp>
      <p:sp>
        <p:nvSpPr>
          <p:cNvPr id="13" name="TextBox 12">
            <a:extLst>
              <a:ext uri="{FF2B5EF4-FFF2-40B4-BE49-F238E27FC236}">
                <a16:creationId xmlns:a16="http://schemas.microsoft.com/office/drawing/2014/main" id="{05F6AEF6-8487-4405-7FA5-287097B89D3C}"/>
              </a:ext>
            </a:extLst>
          </p:cNvPr>
          <p:cNvSpPr txBox="1"/>
          <p:nvPr/>
        </p:nvSpPr>
        <p:spPr>
          <a:xfrm rot="19948882">
            <a:off x="6939530" y="5516501"/>
            <a:ext cx="1511794" cy="276999"/>
          </a:xfrm>
          <a:prstGeom prst="rect">
            <a:avLst/>
          </a:prstGeom>
          <a:noFill/>
        </p:spPr>
        <p:txBody>
          <a:bodyPr wrap="square" rtlCol="0">
            <a:spAutoFit/>
          </a:bodyPr>
          <a:lstStyle/>
          <a:p>
            <a:r>
              <a:rPr lang="en-GB" sz="1200" b="1" dirty="0"/>
              <a:t>BIRCH Ave</a:t>
            </a:r>
          </a:p>
        </p:txBody>
      </p:sp>
      <p:sp>
        <p:nvSpPr>
          <p:cNvPr id="16" name="TextBox 15">
            <a:extLst>
              <a:ext uri="{FF2B5EF4-FFF2-40B4-BE49-F238E27FC236}">
                <a16:creationId xmlns:a16="http://schemas.microsoft.com/office/drawing/2014/main" id="{054DD6F8-26B6-AD7D-21E5-F1CFD2EA5648}"/>
              </a:ext>
            </a:extLst>
          </p:cNvPr>
          <p:cNvSpPr txBox="1"/>
          <p:nvPr/>
        </p:nvSpPr>
        <p:spPr>
          <a:xfrm rot="19471818">
            <a:off x="8658232" y="2236693"/>
            <a:ext cx="2931967" cy="276999"/>
          </a:xfrm>
          <a:prstGeom prst="rect">
            <a:avLst/>
          </a:prstGeom>
          <a:noFill/>
        </p:spPr>
        <p:txBody>
          <a:bodyPr wrap="square" rtlCol="0">
            <a:spAutoFit/>
          </a:bodyPr>
          <a:lstStyle/>
          <a:p>
            <a:r>
              <a:rPr lang="en-GB" sz="1200" b="1" dirty="0"/>
              <a:t>southside track east</a:t>
            </a:r>
          </a:p>
        </p:txBody>
      </p:sp>
      <p:sp>
        <p:nvSpPr>
          <p:cNvPr id="18" name="Freeform: Shape 17">
            <a:extLst>
              <a:ext uri="{FF2B5EF4-FFF2-40B4-BE49-F238E27FC236}">
                <a16:creationId xmlns:a16="http://schemas.microsoft.com/office/drawing/2014/main" id="{CB29AE69-3EB0-AD50-1502-0827E65E7168}"/>
              </a:ext>
            </a:extLst>
          </p:cNvPr>
          <p:cNvSpPr/>
          <p:nvPr/>
        </p:nvSpPr>
        <p:spPr>
          <a:xfrm>
            <a:off x="3876675" y="3497715"/>
            <a:ext cx="4575175" cy="2501428"/>
          </a:xfrm>
          <a:custGeom>
            <a:avLst/>
            <a:gdLst>
              <a:gd name="connsiteX0" fmla="*/ 187325 w 4591050"/>
              <a:gd name="connsiteY0" fmla="*/ 2320925 h 2320925"/>
              <a:gd name="connsiteX1" fmla="*/ 53975 w 4591050"/>
              <a:gd name="connsiteY1" fmla="*/ 2286000 h 2320925"/>
              <a:gd name="connsiteX2" fmla="*/ 0 w 4591050"/>
              <a:gd name="connsiteY2" fmla="*/ 2168525 h 2320925"/>
              <a:gd name="connsiteX3" fmla="*/ 92075 w 4591050"/>
              <a:gd name="connsiteY3" fmla="*/ 2111375 h 2320925"/>
              <a:gd name="connsiteX4" fmla="*/ 177800 w 4591050"/>
              <a:gd name="connsiteY4" fmla="*/ 2200275 h 2320925"/>
              <a:gd name="connsiteX5" fmla="*/ 342900 w 4591050"/>
              <a:gd name="connsiteY5" fmla="*/ 2070100 h 2320925"/>
              <a:gd name="connsiteX6" fmla="*/ 593725 w 4591050"/>
              <a:gd name="connsiteY6" fmla="*/ 1939925 h 2320925"/>
              <a:gd name="connsiteX7" fmla="*/ 1292225 w 4591050"/>
              <a:gd name="connsiteY7" fmla="*/ 1635125 h 2320925"/>
              <a:gd name="connsiteX8" fmla="*/ 1936750 w 4591050"/>
              <a:gd name="connsiteY8" fmla="*/ 1381125 h 2320925"/>
              <a:gd name="connsiteX9" fmla="*/ 2346325 w 4591050"/>
              <a:gd name="connsiteY9" fmla="*/ 1219200 h 2320925"/>
              <a:gd name="connsiteX10" fmla="*/ 2762250 w 4591050"/>
              <a:gd name="connsiteY10" fmla="*/ 1012825 h 2320925"/>
              <a:gd name="connsiteX11" fmla="*/ 3155950 w 4591050"/>
              <a:gd name="connsiteY11" fmla="*/ 825500 h 2320925"/>
              <a:gd name="connsiteX12" fmla="*/ 3771900 w 4591050"/>
              <a:gd name="connsiteY12" fmla="*/ 504825 h 2320925"/>
              <a:gd name="connsiteX13" fmla="*/ 4102100 w 4591050"/>
              <a:gd name="connsiteY13" fmla="*/ 381000 h 2320925"/>
              <a:gd name="connsiteX14" fmla="*/ 4270375 w 4591050"/>
              <a:gd name="connsiteY14" fmla="*/ 307975 h 2320925"/>
              <a:gd name="connsiteX15" fmla="*/ 4384675 w 4591050"/>
              <a:gd name="connsiteY15" fmla="*/ 196850 h 2320925"/>
              <a:gd name="connsiteX16" fmla="*/ 4467225 w 4591050"/>
              <a:gd name="connsiteY16" fmla="*/ 95250 h 2320925"/>
              <a:gd name="connsiteX17" fmla="*/ 4495800 w 4591050"/>
              <a:gd name="connsiteY17" fmla="*/ 0 h 2320925"/>
              <a:gd name="connsiteX18" fmla="*/ 4591050 w 4591050"/>
              <a:gd name="connsiteY18" fmla="*/ 38100 h 2320925"/>
              <a:gd name="connsiteX19" fmla="*/ 4470400 w 4591050"/>
              <a:gd name="connsiteY19" fmla="*/ 212725 h 2320925"/>
              <a:gd name="connsiteX20" fmla="*/ 4375150 w 4591050"/>
              <a:gd name="connsiteY20" fmla="*/ 358775 h 2320925"/>
              <a:gd name="connsiteX21" fmla="*/ 3403600 w 4591050"/>
              <a:gd name="connsiteY21" fmla="*/ 841375 h 2320925"/>
              <a:gd name="connsiteX22" fmla="*/ 2352675 w 4591050"/>
              <a:gd name="connsiteY22" fmla="*/ 1320800 h 2320925"/>
              <a:gd name="connsiteX23" fmla="*/ 1812925 w 4591050"/>
              <a:gd name="connsiteY23" fmla="*/ 1549400 h 2320925"/>
              <a:gd name="connsiteX24" fmla="*/ 1279525 w 4591050"/>
              <a:gd name="connsiteY24" fmla="*/ 1768475 h 2320925"/>
              <a:gd name="connsiteX25" fmla="*/ 590550 w 4591050"/>
              <a:gd name="connsiteY25" fmla="*/ 2047875 h 2320925"/>
              <a:gd name="connsiteX26" fmla="*/ 187325 w 4591050"/>
              <a:gd name="connsiteY26" fmla="*/ 2320925 h 2320925"/>
              <a:gd name="connsiteX0" fmla="*/ 187325 w 4591050"/>
              <a:gd name="connsiteY0" fmla="*/ 2486025 h 2486025"/>
              <a:gd name="connsiteX1" fmla="*/ 53975 w 4591050"/>
              <a:gd name="connsiteY1" fmla="*/ 2451100 h 2486025"/>
              <a:gd name="connsiteX2" fmla="*/ 0 w 4591050"/>
              <a:gd name="connsiteY2" fmla="*/ 2333625 h 2486025"/>
              <a:gd name="connsiteX3" fmla="*/ 92075 w 4591050"/>
              <a:gd name="connsiteY3" fmla="*/ 2276475 h 2486025"/>
              <a:gd name="connsiteX4" fmla="*/ 177800 w 4591050"/>
              <a:gd name="connsiteY4" fmla="*/ 2365375 h 2486025"/>
              <a:gd name="connsiteX5" fmla="*/ 342900 w 4591050"/>
              <a:gd name="connsiteY5" fmla="*/ 2235200 h 2486025"/>
              <a:gd name="connsiteX6" fmla="*/ 593725 w 4591050"/>
              <a:gd name="connsiteY6" fmla="*/ 2105025 h 2486025"/>
              <a:gd name="connsiteX7" fmla="*/ 1292225 w 4591050"/>
              <a:gd name="connsiteY7" fmla="*/ 1800225 h 2486025"/>
              <a:gd name="connsiteX8" fmla="*/ 1936750 w 4591050"/>
              <a:gd name="connsiteY8" fmla="*/ 1546225 h 2486025"/>
              <a:gd name="connsiteX9" fmla="*/ 2346325 w 4591050"/>
              <a:gd name="connsiteY9" fmla="*/ 1384300 h 2486025"/>
              <a:gd name="connsiteX10" fmla="*/ 2762250 w 4591050"/>
              <a:gd name="connsiteY10" fmla="*/ 1177925 h 2486025"/>
              <a:gd name="connsiteX11" fmla="*/ 3155950 w 4591050"/>
              <a:gd name="connsiteY11" fmla="*/ 990600 h 2486025"/>
              <a:gd name="connsiteX12" fmla="*/ 3771900 w 4591050"/>
              <a:gd name="connsiteY12" fmla="*/ 669925 h 2486025"/>
              <a:gd name="connsiteX13" fmla="*/ 4102100 w 4591050"/>
              <a:gd name="connsiteY13" fmla="*/ 546100 h 2486025"/>
              <a:gd name="connsiteX14" fmla="*/ 4270375 w 4591050"/>
              <a:gd name="connsiteY14" fmla="*/ 473075 h 2486025"/>
              <a:gd name="connsiteX15" fmla="*/ 4384675 w 4591050"/>
              <a:gd name="connsiteY15" fmla="*/ 361950 h 2486025"/>
              <a:gd name="connsiteX16" fmla="*/ 4467225 w 4591050"/>
              <a:gd name="connsiteY16" fmla="*/ 260350 h 2486025"/>
              <a:gd name="connsiteX17" fmla="*/ 4445000 w 4591050"/>
              <a:gd name="connsiteY17" fmla="*/ 0 h 2486025"/>
              <a:gd name="connsiteX18" fmla="*/ 4591050 w 4591050"/>
              <a:gd name="connsiteY18" fmla="*/ 203200 h 2486025"/>
              <a:gd name="connsiteX19" fmla="*/ 4470400 w 4591050"/>
              <a:gd name="connsiteY19" fmla="*/ 377825 h 2486025"/>
              <a:gd name="connsiteX20" fmla="*/ 4375150 w 4591050"/>
              <a:gd name="connsiteY20" fmla="*/ 523875 h 2486025"/>
              <a:gd name="connsiteX21" fmla="*/ 3403600 w 4591050"/>
              <a:gd name="connsiteY21" fmla="*/ 1006475 h 2486025"/>
              <a:gd name="connsiteX22" fmla="*/ 2352675 w 4591050"/>
              <a:gd name="connsiteY22" fmla="*/ 1485900 h 2486025"/>
              <a:gd name="connsiteX23" fmla="*/ 1812925 w 4591050"/>
              <a:gd name="connsiteY23" fmla="*/ 1714500 h 2486025"/>
              <a:gd name="connsiteX24" fmla="*/ 1279525 w 4591050"/>
              <a:gd name="connsiteY24" fmla="*/ 1933575 h 2486025"/>
              <a:gd name="connsiteX25" fmla="*/ 590550 w 4591050"/>
              <a:gd name="connsiteY25" fmla="*/ 2212975 h 2486025"/>
              <a:gd name="connsiteX26" fmla="*/ 187325 w 4591050"/>
              <a:gd name="connsiteY26" fmla="*/ 2486025 h 2486025"/>
              <a:gd name="connsiteX0" fmla="*/ 187325 w 4591050"/>
              <a:gd name="connsiteY0" fmla="*/ 2486025 h 2486025"/>
              <a:gd name="connsiteX1" fmla="*/ 53975 w 4591050"/>
              <a:gd name="connsiteY1" fmla="*/ 2451100 h 2486025"/>
              <a:gd name="connsiteX2" fmla="*/ 0 w 4591050"/>
              <a:gd name="connsiteY2" fmla="*/ 2333625 h 2486025"/>
              <a:gd name="connsiteX3" fmla="*/ 92075 w 4591050"/>
              <a:gd name="connsiteY3" fmla="*/ 2276475 h 2486025"/>
              <a:gd name="connsiteX4" fmla="*/ 177800 w 4591050"/>
              <a:gd name="connsiteY4" fmla="*/ 2365375 h 2486025"/>
              <a:gd name="connsiteX5" fmla="*/ 342900 w 4591050"/>
              <a:gd name="connsiteY5" fmla="*/ 2235200 h 2486025"/>
              <a:gd name="connsiteX6" fmla="*/ 593725 w 4591050"/>
              <a:gd name="connsiteY6" fmla="*/ 2105025 h 2486025"/>
              <a:gd name="connsiteX7" fmla="*/ 1292225 w 4591050"/>
              <a:gd name="connsiteY7" fmla="*/ 1800225 h 2486025"/>
              <a:gd name="connsiteX8" fmla="*/ 1936750 w 4591050"/>
              <a:gd name="connsiteY8" fmla="*/ 1546225 h 2486025"/>
              <a:gd name="connsiteX9" fmla="*/ 2346325 w 4591050"/>
              <a:gd name="connsiteY9" fmla="*/ 1384300 h 2486025"/>
              <a:gd name="connsiteX10" fmla="*/ 2762250 w 4591050"/>
              <a:gd name="connsiteY10" fmla="*/ 1177925 h 2486025"/>
              <a:gd name="connsiteX11" fmla="*/ 3155950 w 4591050"/>
              <a:gd name="connsiteY11" fmla="*/ 990600 h 2486025"/>
              <a:gd name="connsiteX12" fmla="*/ 3771900 w 4591050"/>
              <a:gd name="connsiteY12" fmla="*/ 669925 h 2486025"/>
              <a:gd name="connsiteX13" fmla="*/ 4102100 w 4591050"/>
              <a:gd name="connsiteY13" fmla="*/ 546100 h 2486025"/>
              <a:gd name="connsiteX14" fmla="*/ 4270375 w 4591050"/>
              <a:gd name="connsiteY14" fmla="*/ 473075 h 2486025"/>
              <a:gd name="connsiteX15" fmla="*/ 4384675 w 4591050"/>
              <a:gd name="connsiteY15" fmla="*/ 361950 h 2486025"/>
              <a:gd name="connsiteX16" fmla="*/ 4467225 w 4591050"/>
              <a:gd name="connsiteY16" fmla="*/ 260350 h 2486025"/>
              <a:gd name="connsiteX17" fmla="*/ 4445000 w 4591050"/>
              <a:gd name="connsiteY17" fmla="*/ 0 h 2486025"/>
              <a:gd name="connsiteX18" fmla="*/ 4591050 w 4591050"/>
              <a:gd name="connsiteY18" fmla="*/ 203200 h 2486025"/>
              <a:gd name="connsiteX19" fmla="*/ 4470400 w 4591050"/>
              <a:gd name="connsiteY19" fmla="*/ 377825 h 2486025"/>
              <a:gd name="connsiteX20" fmla="*/ 4375150 w 4591050"/>
              <a:gd name="connsiteY20" fmla="*/ 523875 h 2486025"/>
              <a:gd name="connsiteX21" fmla="*/ 3403600 w 4591050"/>
              <a:gd name="connsiteY21" fmla="*/ 1006475 h 2486025"/>
              <a:gd name="connsiteX22" fmla="*/ 2352675 w 4591050"/>
              <a:gd name="connsiteY22" fmla="*/ 1485900 h 2486025"/>
              <a:gd name="connsiteX23" fmla="*/ 1812925 w 4591050"/>
              <a:gd name="connsiteY23" fmla="*/ 1714500 h 2486025"/>
              <a:gd name="connsiteX24" fmla="*/ 1279525 w 4591050"/>
              <a:gd name="connsiteY24" fmla="*/ 1933575 h 2486025"/>
              <a:gd name="connsiteX25" fmla="*/ 590550 w 4591050"/>
              <a:gd name="connsiteY25" fmla="*/ 2212975 h 2486025"/>
              <a:gd name="connsiteX26" fmla="*/ 187325 w 4591050"/>
              <a:gd name="connsiteY26" fmla="*/ 2486025 h 2486025"/>
              <a:gd name="connsiteX0" fmla="*/ 187325 w 4591050"/>
              <a:gd name="connsiteY0" fmla="*/ 2486025 h 2486025"/>
              <a:gd name="connsiteX1" fmla="*/ 53975 w 4591050"/>
              <a:gd name="connsiteY1" fmla="*/ 2451100 h 2486025"/>
              <a:gd name="connsiteX2" fmla="*/ 0 w 4591050"/>
              <a:gd name="connsiteY2" fmla="*/ 2333625 h 2486025"/>
              <a:gd name="connsiteX3" fmla="*/ 92075 w 4591050"/>
              <a:gd name="connsiteY3" fmla="*/ 2276475 h 2486025"/>
              <a:gd name="connsiteX4" fmla="*/ 177800 w 4591050"/>
              <a:gd name="connsiteY4" fmla="*/ 2365375 h 2486025"/>
              <a:gd name="connsiteX5" fmla="*/ 342900 w 4591050"/>
              <a:gd name="connsiteY5" fmla="*/ 2235200 h 2486025"/>
              <a:gd name="connsiteX6" fmla="*/ 593725 w 4591050"/>
              <a:gd name="connsiteY6" fmla="*/ 2105025 h 2486025"/>
              <a:gd name="connsiteX7" fmla="*/ 1292225 w 4591050"/>
              <a:gd name="connsiteY7" fmla="*/ 1800225 h 2486025"/>
              <a:gd name="connsiteX8" fmla="*/ 1936750 w 4591050"/>
              <a:gd name="connsiteY8" fmla="*/ 1546225 h 2486025"/>
              <a:gd name="connsiteX9" fmla="*/ 2346325 w 4591050"/>
              <a:gd name="connsiteY9" fmla="*/ 1384300 h 2486025"/>
              <a:gd name="connsiteX10" fmla="*/ 2762250 w 4591050"/>
              <a:gd name="connsiteY10" fmla="*/ 1177925 h 2486025"/>
              <a:gd name="connsiteX11" fmla="*/ 3155950 w 4591050"/>
              <a:gd name="connsiteY11" fmla="*/ 990600 h 2486025"/>
              <a:gd name="connsiteX12" fmla="*/ 3771900 w 4591050"/>
              <a:gd name="connsiteY12" fmla="*/ 669925 h 2486025"/>
              <a:gd name="connsiteX13" fmla="*/ 4102100 w 4591050"/>
              <a:gd name="connsiteY13" fmla="*/ 546100 h 2486025"/>
              <a:gd name="connsiteX14" fmla="*/ 4270375 w 4591050"/>
              <a:gd name="connsiteY14" fmla="*/ 473075 h 2486025"/>
              <a:gd name="connsiteX15" fmla="*/ 4384675 w 4591050"/>
              <a:gd name="connsiteY15" fmla="*/ 361950 h 2486025"/>
              <a:gd name="connsiteX16" fmla="*/ 4491038 w 4591050"/>
              <a:gd name="connsiteY16" fmla="*/ 217488 h 2486025"/>
              <a:gd name="connsiteX17" fmla="*/ 4445000 w 4591050"/>
              <a:gd name="connsiteY17" fmla="*/ 0 h 2486025"/>
              <a:gd name="connsiteX18" fmla="*/ 4591050 w 4591050"/>
              <a:gd name="connsiteY18" fmla="*/ 203200 h 2486025"/>
              <a:gd name="connsiteX19" fmla="*/ 4470400 w 4591050"/>
              <a:gd name="connsiteY19" fmla="*/ 377825 h 2486025"/>
              <a:gd name="connsiteX20" fmla="*/ 4375150 w 4591050"/>
              <a:gd name="connsiteY20" fmla="*/ 523875 h 2486025"/>
              <a:gd name="connsiteX21" fmla="*/ 3403600 w 4591050"/>
              <a:gd name="connsiteY21" fmla="*/ 1006475 h 2486025"/>
              <a:gd name="connsiteX22" fmla="*/ 2352675 w 4591050"/>
              <a:gd name="connsiteY22" fmla="*/ 1485900 h 2486025"/>
              <a:gd name="connsiteX23" fmla="*/ 1812925 w 4591050"/>
              <a:gd name="connsiteY23" fmla="*/ 1714500 h 2486025"/>
              <a:gd name="connsiteX24" fmla="*/ 1279525 w 4591050"/>
              <a:gd name="connsiteY24" fmla="*/ 1933575 h 2486025"/>
              <a:gd name="connsiteX25" fmla="*/ 590550 w 4591050"/>
              <a:gd name="connsiteY25" fmla="*/ 2212975 h 2486025"/>
              <a:gd name="connsiteX26" fmla="*/ 187325 w 4591050"/>
              <a:gd name="connsiteY26" fmla="*/ 2486025 h 2486025"/>
              <a:gd name="connsiteX0" fmla="*/ 187325 w 4591050"/>
              <a:gd name="connsiteY0" fmla="*/ 2486025 h 2486025"/>
              <a:gd name="connsiteX1" fmla="*/ 53975 w 4591050"/>
              <a:gd name="connsiteY1" fmla="*/ 2451100 h 2486025"/>
              <a:gd name="connsiteX2" fmla="*/ 0 w 4591050"/>
              <a:gd name="connsiteY2" fmla="*/ 2333625 h 2486025"/>
              <a:gd name="connsiteX3" fmla="*/ 92075 w 4591050"/>
              <a:gd name="connsiteY3" fmla="*/ 2276475 h 2486025"/>
              <a:gd name="connsiteX4" fmla="*/ 177800 w 4591050"/>
              <a:gd name="connsiteY4" fmla="*/ 2365375 h 2486025"/>
              <a:gd name="connsiteX5" fmla="*/ 342900 w 4591050"/>
              <a:gd name="connsiteY5" fmla="*/ 2235200 h 2486025"/>
              <a:gd name="connsiteX6" fmla="*/ 593725 w 4591050"/>
              <a:gd name="connsiteY6" fmla="*/ 2105025 h 2486025"/>
              <a:gd name="connsiteX7" fmla="*/ 1292225 w 4591050"/>
              <a:gd name="connsiteY7" fmla="*/ 1800225 h 2486025"/>
              <a:gd name="connsiteX8" fmla="*/ 1936750 w 4591050"/>
              <a:gd name="connsiteY8" fmla="*/ 1546225 h 2486025"/>
              <a:gd name="connsiteX9" fmla="*/ 2346325 w 4591050"/>
              <a:gd name="connsiteY9" fmla="*/ 1384300 h 2486025"/>
              <a:gd name="connsiteX10" fmla="*/ 2762250 w 4591050"/>
              <a:gd name="connsiteY10" fmla="*/ 1177925 h 2486025"/>
              <a:gd name="connsiteX11" fmla="*/ 3155950 w 4591050"/>
              <a:gd name="connsiteY11" fmla="*/ 990600 h 2486025"/>
              <a:gd name="connsiteX12" fmla="*/ 3771900 w 4591050"/>
              <a:gd name="connsiteY12" fmla="*/ 669925 h 2486025"/>
              <a:gd name="connsiteX13" fmla="*/ 4102100 w 4591050"/>
              <a:gd name="connsiteY13" fmla="*/ 546100 h 2486025"/>
              <a:gd name="connsiteX14" fmla="*/ 4270375 w 4591050"/>
              <a:gd name="connsiteY14" fmla="*/ 473075 h 2486025"/>
              <a:gd name="connsiteX15" fmla="*/ 4384675 w 4591050"/>
              <a:gd name="connsiteY15" fmla="*/ 361950 h 2486025"/>
              <a:gd name="connsiteX16" fmla="*/ 4491038 w 4591050"/>
              <a:gd name="connsiteY16" fmla="*/ 217488 h 2486025"/>
              <a:gd name="connsiteX17" fmla="*/ 4447381 w 4591050"/>
              <a:gd name="connsiteY17" fmla="*/ 0 h 2486025"/>
              <a:gd name="connsiteX18" fmla="*/ 4591050 w 4591050"/>
              <a:gd name="connsiteY18" fmla="*/ 203200 h 2486025"/>
              <a:gd name="connsiteX19" fmla="*/ 4470400 w 4591050"/>
              <a:gd name="connsiteY19" fmla="*/ 377825 h 2486025"/>
              <a:gd name="connsiteX20" fmla="*/ 4375150 w 4591050"/>
              <a:gd name="connsiteY20" fmla="*/ 523875 h 2486025"/>
              <a:gd name="connsiteX21" fmla="*/ 3403600 w 4591050"/>
              <a:gd name="connsiteY21" fmla="*/ 1006475 h 2486025"/>
              <a:gd name="connsiteX22" fmla="*/ 2352675 w 4591050"/>
              <a:gd name="connsiteY22" fmla="*/ 1485900 h 2486025"/>
              <a:gd name="connsiteX23" fmla="*/ 1812925 w 4591050"/>
              <a:gd name="connsiteY23" fmla="*/ 1714500 h 2486025"/>
              <a:gd name="connsiteX24" fmla="*/ 1279525 w 4591050"/>
              <a:gd name="connsiteY24" fmla="*/ 1933575 h 2486025"/>
              <a:gd name="connsiteX25" fmla="*/ 590550 w 4591050"/>
              <a:gd name="connsiteY25" fmla="*/ 2212975 h 2486025"/>
              <a:gd name="connsiteX26" fmla="*/ 187325 w 4591050"/>
              <a:gd name="connsiteY26" fmla="*/ 2486025 h 2486025"/>
              <a:gd name="connsiteX0" fmla="*/ 187325 w 4591050"/>
              <a:gd name="connsiteY0" fmla="*/ 2486449 h 2486449"/>
              <a:gd name="connsiteX1" fmla="*/ 53975 w 4591050"/>
              <a:gd name="connsiteY1" fmla="*/ 2451524 h 2486449"/>
              <a:gd name="connsiteX2" fmla="*/ 0 w 4591050"/>
              <a:gd name="connsiteY2" fmla="*/ 2334049 h 2486449"/>
              <a:gd name="connsiteX3" fmla="*/ 92075 w 4591050"/>
              <a:gd name="connsiteY3" fmla="*/ 2276899 h 2486449"/>
              <a:gd name="connsiteX4" fmla="*/ 177800 w 4591050"/>
              <a:gd name="connsiteY4" fmla="*/ 2365799 h 2486449"/>
              <a:gd name="connsiteX5" fmla="*/ 342900 w 4591050"/>
              <a:gd name="connsiteY5" fmla="*/ 2235624 h 2486449"/>
              <a:gd name="connsiteX6" fmla="*/ 593725 w 4591050"/>
              <a:gd name="connsiteY6" fmla="*/ 2105449 h 2486449"/>
              <a:gd name="connsiteX7" fmla="*/ 1292225 w 4591050"/>
              <a:gd name="connsiteY7" fmla="*/ 1800649 h 2486449"/>
              <a:gd name="connsiteX8" fmla="*/ 1936750 w 4591050"/>
              <a:gd name="connsiteY8" fmla="*/ 1546649 h 2486449"/>
              <a:gd name="connsiteX9" fmla="*/ 2346325 w 4591050"/>
              <a:gd name="connsiteY9" fmla="*/ 1384724 h 2486449"/>
              <a:gd name="connsiteX10" fmla="*/ 2762250 w 4591050"/>
              <a:gd name="connsiteY10" fmla="*/ 1178349 h 2486449"/>
              <a:gd name="connsiteX11" fmla="*/ 3155950 w 4591050"/>
              <a:gd name="connsiteY11" fmla="*/ 991024 h 2486449"/>
              <a:gd name="connsiteX12" fmla="*/ 3771900 w 4591050"/>
              <a:gd name="connsiteY12" fmla="*/ 670349 h 2486449"/>
              <a:gd name="connsiteX13" fmla="*/ 4102100 w 4591050"/>
              <a:gd name="connsiteY13" fmla="*/ 546524 h 2486449"/>
              <a:gd name="connsiteX14" fmla="*/ 4270375 w 4591050"/>
              <a:gd name="connsiteY14" fmla="*/ 473499 h 2486449"/>
              <a:gd name="connsiteX15" fmla="*/ 4384675 w 4591050"/>
              <a:gd name="connsiteY15" fmla="*/ 362374 h 2486449"/>
              <a:gd name="connsiteX16" fmla="*/ 4491038 w 4591050"/>
              <a:gd name="connsiteY16" fmla="*/ 217912 h 2486449"/>
              <a:gd name="connsiteX17" fmla="*/ 4447381 w 4591050"/>
              <a:gd name="connsiteY17" fmla="*/ 424 h 2486449"/>
              <a:gd name="connsiteX18" fmla="*/ 4591050 w 4591050"/>
              <a:gd name="connsiteY18" fmla="*/ 203624 h 2486449"/>
              <a:gd name="connsiteX19" fmla="*/ 4470400 w 4591050"/>
              <a:gd name="connsiteY19" fmla="*/ 378249 h 2486449"/>
              <a:gd name="connsiteX20" fmla="*/ 4375150 w 4591050"/>
              <a:gd name="connsiteY20" fmla="*/ 524299 h 2486449"/>
              <a:gd name="connsiteX21" fmla="*/ 3403600 w 4591050"/>
              <a:gd name="connsiteY21" fmla="*/ 1006899 h 2486449"/>
              <a:gd name="connsiteX22" fmla="*/ 2352675 w 4591050"/>
              <a:gd name="connsiteY22" fmla="*/ 1486324 h 2486449"/>
              <a:gd name="connsiteX23" fmla="*/ 1812925 w 4591050"/>
              <a:gd name="connsiteY23" fmla="*/ 1714924 h 2486449"/>
              <a:gd name="connsiteX24" fmla="*/ 1279525 w 4591050"/>
              <a:gd name="connsiteY24" fmla="*/ 1933999 h 2486449"/>
              <a:gd name="connsiteX25" fmla="*/ 590550 w 4591050"/>
              <a:gd name="connsiteY25" fmla="*/ 2213399 h 2486449"/>
              <a:gd name="connsiteX26" fmla="*/ 187325 w 4591050"/>
              <a:gd name="connsiteY26" fmla="*/ 2486449 h 2486449"/>
              <a:gd name="connsiteX0" fmla="*/ 187325 w 4591050"/>
              <a:gd name="connsiteY0" fmla="*/ 2486449 h 2486449"/>
              <a:gd name="connsiteX1" fmla="*/ 53975 w 4591050"/>
              <a:gd name="connsiteY1" fmla="*/ 2451524 h 2486449"/>
              <a:gd name="connsiteX2" fmla="*/ 0 w 4591050"/>
              <a:gd name="connsiteY2" fmla="*/ 2334049 h 2486449"/>
              <a:gd name="connsiteX3" fmla="*/ 92075 w 4591050"/>
              <a:gd name="connsiteY3" fmla="*/ 2276899 h 2486449"/>
              <a:gd name="connsiteX4" fmla="*/ 177800 w 4591050"/>
              <a:gd name="connsiteY4" fmla="*/ 2365799 h 2486449"/>
              <a:gd name="connsiteX5" fmla="*/ 342900 w 4591050"/>
              <a:gd name="connsiteY5" fmla="*/ 2235624 h 2486449"/>
              <a:gd name="connsiteX6" fmla="*/ 593725 w 4591050"/>
              <a:gd name="connsiteY6" fmla="*/ 2105449 h 2486449"/>
              <a:gd name="connsiteX7" fmla="*/ 1292225 w 4591050"/>
              <a:gd name="connsiteY7" fmla="*/ 1800649 h 2486449"/>
              <a:gd name="connsiteX8" fmla="*/ 1936750 w 4591050"/>
              <a:gd name="connsiteY8" fmla="*/ 1546649 h 2486449"/>
              <a:gd name="connsiteX9" fmla="*/ 2346325 w 4591050"/>
              <a:gd name="connsiteY9" fmla="*/ 1384724 h 2486449"/>
              <a:gd name="connsiteX10" fmla="*/ 2762250 w 4591050"/>
              <a:gd name="connsiteY10" fmla="*/ 1178349 h 2486449"/>
              <a:gd name="connsiteX11" fmla="*/ 3155950 w 4591050"/>
              <a:gd name="connsiteY11" fmla="*/ 991024 h 2486449"/>
              <a:gd name="connsiteX12" fmla="*/ 3771900 w 4591050"/>
              <a:gd name="connsiteY12" fmla="*/ 670349 h 2486449"/>
              <a:gd name="connsiteX13" fmla="*/ 4102100 w 4591050"/>
              <a:gd name="connsiteY13" fmla="*/ 546524 h 2486449"/>
              <a:gd name="connsiteX14" fmla="*/ 4270375 w 4591050"/>
              <a:gd name="connsiteY14" fmla="*/ 473499 h 2486449"/>
              <a:gd name="connsiteX15" fmla="*/ 4384675 w 4591050"/>
              <a:gd name="connsiteY15" fmla="*/ 362374 h 2486449"/>
              <a:gd name="connsiteX16" fmla="*/ 4491038 w 4591050"/>
              <a:gd name="connsiteY16" fmla="*/ 217912 h 2486449"/>
              <a:gd name="connsiteX17" fmla="*/ 4442619 w 4591050"/>
              <a:gd name="connsiteY17" fmla="*/ 424 h 2486449"/>
              <a:gd name="connsiteX18" fmla="*/ 4591050 w 4591050"/>
              <a:gd name="connsiteY18" fmla="*/ 203624 h 2486449"/>
              <a:gd name="connsiteX19" fmla="*/ 4470400 w 4591050"/>
              <a:gd name="connsiteY19" fmla="*/ 378249 h 2486449"/>
              <a:gd name="connsiteX20" fmla="*/ 4375150 w 4591050"/>
              <a:gd name="connsiteY20" fmla="*/ 524299 h 2486449"/>
              <a:gd name="connsiteX21" fmla="*/ 3403600 w 4591050"/>
              <a:gd name="connsiteY21" fmla="*/ 1006899 h 2486449"/>
              <a:gd name="connsiteX22" fmla="*/ 2352675 w 4591050"/>
              <a:gd name="connsiteY22" fmla="*/ 1486324 h 2486449"/>
              <a:gd name="connsiteX23" fmla="*/ 1812925 w 4591050"/>
              <a:gd name="connsiteY23" fmla="*/ 1714924 h 2486449"/>
              <a:gd name="connsiteX24" fmla="*/ 1279525 w 4591050"/>
              <a:gd name="connsiteY24" fmla="*/ 1933999 h 2486449"/>
              <a:gd name="connsiteX25" fmla="*/ 590550 w 4591050"/>
              <a:gd name="connsiteY25" fmla="*/ 2213399 h 2486449"/>
              <a:gd name="connsiteX26" fmla="*/ 187325 w 4591050"/>
              <a:gd name="connsiteY26" fmla="*/ 2486449 h 2486449"/>
              <a:gd name="connsiteX0" fmla="*/ 187325 w 4533900"/>
              <a:gd name="connsiteY0" fmla="*/ 2499053 h 2499053"/>
              <a:gd name="connsiteX1" fmla="*/ 53975 w 4533900"/>
              <a:gd name="connsiteY1" fmla="*/ 2464128 h 2499053"/>
              <a:gd name="connsiteX2" fmla="*/ 0 w 4533900"/>
              <a:gd name="connsiteY2" fmla="*/ 2346653 h 2499053"/>
              <a:gd name="connsiteX3" fmla="*/ 92075 w 4533900"/>
              <a:gd name="connsiteY3" fmla="*/ 2289503 h 2499053"/>
              <a:gd name="connsiteX4" fmla="*/ 177800 w 4533900"/>
              <a:gd name="connsiteY4" fmla="*/ 2378403 h 2499053"/>
              <a:gd name="connsiteX5" fmla="*/ 342900 w 4533900"/>
              <a:gd name="connsiteY5" fmla="*/ 2248228 h 2499053"/>
              <a:gd name="connsiteX6" fmla="*/ 593725 w 4533900"/>
              <a:gd name="connsiteY6" fmla="*/ 2118053 h 2499053"/>
              <a:gd name="connsiteX7" fmla="*/ 1292225 w 4533900"/>
              <a:gd name="connsiteY7" fmla="*/ 1813253 h 2499053"/>
              <a:gd name="connsiteX8" fmla="*/ 1936750 w 4533900"/>
              <a:gd name="connsiteY8" fmla="*/ 1559253 h 2499053"/>
              <a:gd name="connsiteX9" fmla="*/ 2346325 w 4533900"/>
              <a:gd name="connsiteY9" fmla="*/ 1397328 h 2499053"/>
              <a:gd name="connsiteX10" fmla="*/ 2762250 w 4533900"/>
              <a:gd name="connsiteY10" fmla="*/ 1190953 h 2499053"/>
              <a:gd name="connsiteX11" fmla="*/ 3155950 w 4533900"/>
              <a:gd name="connsiteY11" fmla="*/ 1003628 h 2499053"/>
              <a:gd name="connsiteX12" fmla="*/ 3771900 w 4533900"/>
              <a:gd name="connsiteY12" fmla="*/ 682953 h 2499053"/>
              <a:gd name="connsiteX13" fmla="*/ 4102100 w 4533900"/>
              <a:gd name="connsiteY13" fmla="*/ 559128 h 2499053"/>
              <a:gd name="connsiteX14" fmla="*/ 4270375 w 4533900"/>
              <a:gd name="connsiteY14" fmla="*/ 486103 h 2499053"/>
              <a:gd name="connsiteX15" fmla="*/ 4384675 w 4533900"/>
              <a:gd name="connsiteY15" fmla="*/ 374978 h 2499053"/>
              <a:gd name="connsiteX16" fmla="*/ 4491038 w 4533900"/>
              <a:gd name="connsiteY16" fmla="*/ 230516 h 2499053"/>
              <a:gd name="connsiteX17" fmla="*/ 4442619 w 4533900"/>
              <a:gd name="connsiteY17" fmla="*/ 13028 h 2499053"/>
              <a:gd name="connsiteX18" fmla="*/ 4533900 w 4533900"/>
              <a:gd name="connsiteY18" fmla="*/ 44778 h 2499053"/>
              <a:gd name="connsiteX19" fmla="*/ 4470400 w 4533900"/>
              <a:gd name="connsiteY19" fmla="*/ 390853 h 2499053"/>
              <a:gd name="connsiteX20" fmla="*/ 4375150 w 4533900"/>
              <a:gd name="connsiteY20" fmla="*/ 536903 h 2499053"/>
              <a:gd name="connsiteX21" fmla="*/ 3403600 w 4533900"/>
              <a:gd name="connsiteY21" fmla="*/ 1019503 h 2499053"/>
              <a:gd name="connsiteX22" fmla="*/ 2352675 w 4533900"/>
              <a:gd name="connsiteY22" fmla="*/ 1498928 h 2499053"/>
              <a:gd name="connsiteX23" fmla="*/ 1812925 w 4533900"/>
              <a:gd name="connsiteY23" fmla="*/ 1727528 h 2499053"/>
              <a:gd name="connsiteX24" fmla="*/ 1279525 w 4533900"/>
              <a:gd name="connsiteY24" fmla="*/ 1946603 h 2499053"/>
              <a:gd name="connsiteX25" fmla="*/ 590550 w 4533900"/>
              <a:gd name="connsiteY25" fmla="*/ 2226003 h 2499053"/>
              <a:gd name="connsiteX26" fmla="*/ 187325 w 4533900"/>
              <a:gd name="connsiteY26" fmla="*/ 2499053 h 2499053"/>
              <a:gd name="connsiteX0" fmla="*/ 187325 w 4575175"/>
              <a:gd name="connsiteY0" fmla="*/ 2499053 h 2499053"/>
              <a:gd name="connsiteX1" fmla="*/ 53975 w 4575175"/>
              <a:gd name="connsiteY1" fmla="*/ 2464128 h 2499053"/>
              <a:gd name="connsiteX2" fmla="*/ 0 w 4575175"/>
              <a:gd name="connsiteY2" fmla="*/ 2346653 h 2499053"/>
              <a:gd name="connsiteX3" fmla="*/ 92075 w 4575175"/>
              <a:gd name="connsiteY3" fmla="*/ 2289503 h 2499053"/>
              <a:gd name="connsiteX4" fmla="*/ 177800 w 4575175"/>
              <a:gd name="connsiteY4" fmla="*/ 2378403 h 2499053"/>
              <a:gd name="connsiteX5" fmla="*/ 342900 w 4575175"/>
              <a:gd name="connsiteY5" fmla="*/ 2248228 h 2499053"/>
              <a:gd name="connsiteX6" fmla="*/ 593725 w 4575175"/>
              <a:gd name="connsiteY6" fmla="*/ 2118053 h 2499053"/>
              <a:gd name="connsiteX7" fmla="*/ 1292225 w 4575175"/>
              <a:gd name="connsiteY7" fmla="*/ 1813253 h 2499053"/>
              <a:gd name="connsiteX8" fmla="*/ 1936750 w 4575175"/>
              <a:gd name="connsiteY8" fmla="*/ 1559253 h 2499053"/>
              <a:gd name="connsiteX9" fmla="*/ 2346325 w 4575175"/>
              <a:gd name="connsiteY9" fmla="*/ 1397328 h 2499053"/>
              <a:gd name="connsiteX10" fmla="*/ 2762250 w 4575175"/>
              <a:gd name="connsiteY10" fmla="*/ 1190953 h 2499053"/>
              <a:gd name="connsiteX11" fmla="*/ 3155950 w 4575175"/>
              <a:gd name="connsiteY11" fmla="*/ 1003628 h 2499053"/>
              <a:gd name="connsiteX12" fmla="*/ 3771900 w 4575175"/>
              <a:gd name="connsiteY12" fmla="*/ 682953 h 2499053"/>
              <a:gd name="connsiteX13" fmla="*/ 4102100 w 4575175"/>
              <a:gd name="connsiteY13" fmla="*/ 559128 h 2499053"/>
              <a:gd name="connsiteX14" fmla="*/ 4270375 w 4575175"/>
              <a:gd name="connsiteY14" fmla="*/ 486103 h 2499053"/>
              <a:gd name="connsiteX15" fmla="*/ 4384675 w 4575175"/>
              <a:gd name="connsiteY15" fmla="*/ 374978 h 2499053"/>
              <a:gd name="connsiteX16" fmla="*/ 4491038 w 4575175"/>
              <a:gd name="connsiteY16" fmla="*/ 230516 h 2499053"/>
              <a:gd name="connsiteX17" fmla="*/ 4442619 w 4575175"/>
              <a:gd name="connsiteY17" fmla="*/ 13028 h 2499053"/>
              <a:gd name="connsiteX18" fmla="*/ 4533900 w 4575175"/>
              <a:gd name="connsiteY18" fmla="*/ 44778 h 2499053"/>
              <a:gd name="connsiteX19" fmla="*/ 4575175 w 4575175"/>
              <a:gd name="connsiteY19" fmla="*/ 221784 h 2499053"/>
              <a:gd name="connsiteX20" fmla="*/ 4375150 w 4575175"/>
              <a:gd name="connsiteY20" fmla="*/ 536903 h 2499053"/>
              <a:gd name="connsiteX21" fmla="*/ 3403600 w 4575175"/>
              <a:gd name="connsiteY21" fmla="*/ 1019503 h 2499053"/>
              <a:gd name="connsiteX22" fmla="*/ 2352675 w 4575175"/>
              <a:gd name="connsiteY22" fmla="*/ 1498928 h 2499053"/>
              <a:gd name="connsiteX23" fmla="*/ 1812925 w 4575175"/>
              <a:gd name="connsiteY23" fmla="*/ 1727528 h 2499053"/>
              <a:gd name="connsiteX24" fmla="*/ 1279525 w 4575175"/>
              <a:gd name="connsiteY24" fmla="*/ 1946603 h 2499053"/>
              <a:gd name="connsiteX25" fmla="*/ 590550 w 4575175"/>
              <a:gd name="connsiteY25" fmla="*/ 2226003 h 2499053"/>
              <a:gd name="connsiteX26" fmla="*/ 187325 w 4575175"/>
              <a:gd name="connsiteY26" fmla="*/ 2499053 h 2499053"/>
              <a:gd name="connsiteX0" fmla="*/ 187325 w 4575175"/>
              <a:gd name="connsiteY0" fmla="*/ 2501428 h 2501428"/>
              <a:gd name="connsiteX1" fmla="*/ 53975 w 4575175"/>
              <a:gd name="connsiteY1" fmla="*/ 2466503 h 2501428"/>
              <a:gd name="connsiteX2" fmla="*/ 0 w 4575175"/>
              <a:gd name="connsiteY2" fmla="*/ 2349028 h 2501428"/>
              <a:gd name="connsiteX3" fmla="*/ 92075 w 4575175"/>
              <a:gd name="connsiteY3" fmla="*/ 2291878 h 2501428"/>
              <a:gd name="connsiteX4" fmla="*/ 177800 w 4575175"/>
              <a:gd name="connsiteY4" fmla="*/ 2380778 h 2501428"/>
              <a:gd name="connsiteX5" fmla="*/ 342900 w 4575175"/>
              <a:gd name="connsiteY5" fmla="*/ 2250603 h 2501428"/>
              <a:gd name="connsiteX6" fmla="*/ 593725 w 4575175"/>
              <a:gd name="connsiteY6" fmla="*/ 2120428 h 2501428"/>
              <a:gd name="connsiteX7" fmla="*/ 1292225 w 4575175"/>
              <a:gd name="connsiteY7" fmla="*/ 1815628 h 2501428"/>
              <a:gd name="connsiteX8" fmla="*/ 1936750 w 4575175"/>
              <a:gd name="connsiteY8" fmla="*/ 1561628 h 2501428"/>
              <a:gd name="connsiteX9" fmla="*/ 2346325 w 4575175"/>
              <a:gd name="connsiteY9" fmla="*/ 1399703 h 2501428"/>
              <a:gd name="connsiteX10" fmla="*/ 2762250 w 4575175"/>
              <a:gd name="connsiteY10" fmla="*/ 1193328 h 2501428"/>
              <a:gd name="connsiteX11" fmla="*/ 3155950 w 4575175"/>
              <a:gd name="connsiteY11" fmla="*/ 1006003 h 2501428"/>
              <a:gd name="connsiteX12" fmla="*/ 3771900 w 4575175"/>
              <a:gd name="connsiteY12" fmla="*/ 685328 h 2501428"/>
              <a:gd name="connsiteX13" fmla="*/ 4102100 w 4575175"/>
              <a:gd name="connsiteY13" fmla="*/ 561503 h 2501428"/>
              <a:gd name="connsiteX14" fmla="*/ 4270375 w 4575175"/>
              <a:gd name="connsiteY14" fmla="*/ 488478 h 2501428"/>
              <a:gd name="connsiteX15" fmla="*/ 4384675 w 4575175"/>
              <a:gd name="connsiteY15" fmla="*/ 377353 h 2501428"/>
              <a:gd name="connsiteX16" fmla="*/ 4491038 w 4575175"/>
              <a:gd name="connsiteY16" fmla="*/ 232891 h 2501428"/>
              <a:gd name="connsiteX17" fmla="*/ 4442619 w 4575175"/>
              <a:gd name="connsiteY17" fmla="*/ 15403 h 2501428"/>
              <a:gd name="connsiteX18" fmla="*/ 4533900 w 4575175"/>
              <a:gd name="connsiteY18" fmla="*/ 42390 h 2501428"/>
              <a:gd name="connsiteX19" fmla="*/ 4575175 w 4575175"/>
              <a:gd name="connsiteY19" fmla="*/ 224159 h 2501428"/>
              <a:gd name="connsiteX20" fmla="*/ 4375150 w 4575175"/>
              <a:gd name="connsiteY20" fmla="*/ 539278 h 2501428"/>
              <a:gd name="connsiteX21" fmla="*/ 3403600 w 4575175"/>
              <a:gd name="connsiteY21" fmla="*/ 1021878 h 2501428"/>
              <a:gd name="connsiteX22" fmla="*/ 2352675 w 4575175"/>
              <a:gd name="connsiteY22" fmla="*/ 1501303 h 2501428"/>
              <a:gd name="connsiteX23" fmla="*/ 1812925 w 4575175"/>
              <a:gd name="connsiteY23" fmla="*/ 1729903 h 2501428"/>
              <a:gd name="connsiteX24" fmla="*/ 1279525 w 4575175"/>
              <a:gd name="connsiteY24" fmla="*/ 1948978 h 2501428"/>
              <a:gd name="connsiteX25" fmla="*/ 590550 w 4575175"/>
              <a:gd name="connsiteY25" fmla="*/ 2228378 h 2501428"/>
              <a:gd name="connsiteX26" fmla="*/ 187325 w 4575175"/>
              <a:gd name="connsiteY26" fmla="*/ 2501428 h 25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75175" h="2501428">
                <a:moveTo>
                  <a:pt x="187325" y="2501428"/>
                </a:moveTo>
                <a:lnTo>
                  <a:pt x="53975" y="2466503"/>
                </a:lnTo>
                <a:lnTo>
                  <a:pt x="0" y="2349028"/>
                </a:lnTo>
                <a:lnTo>
                  <a:pt x="92075" y="2291878"/>
                </a:lnTo>
                <a:lnTo>
                  <a:pt x="177800" y="2380778"/>
                </a:lnTo>
                <a:lnTo>
                  <a:pt x="342900" y="2250603"/>
                </a:lnTo>
                <a:lnTo>
                  <a:pt x="593725" y="2120428"/>
                </a:lnTo>
                <a:lnTo>
                  <a:pt x="1292225" y="1815628"/>
                </a:lnTo>
                <a:lnTo>
                  <a:pt x="1936750" y="1561628"/>
                </a:lnTo>
                <a:lnTo>
                  <a:pt x="2346325" y="1399703"/>
                </a:lnTo>
                <a:lnTo>
                  <a:pt x="2762250" y="1193328"/>
                </a:lnTo>
                <a:lnTo>
                  <a:pt x="3155950" y="1006003"/>
                </a:lnTo>
                <a:lnTo>
                  <a:pt x="3771900" y="685328"/>
                </a:lnTo>
                <a:lnTo>
                  <a:pt x="4102100" y="561503"/>
                </a:lnTo>
                <a:lnTo>
                  <a:pt x="4270375" y="488478"/>
                </a:lnTo>
                <a:lnTo>
                  <a:pt x="4384675" y="377353"/>
                </a:lnTo>
                <a:lnTo>
                  <a:pt x="4491038" y="232891"/>
                </a:lnTo>
                <a:lnTo>
                  <a:pt x="4442619" y="15403"/>
                </a:lnTo>
                <a:cubicBezTo>
                  <a:pt x="4500827" y="6143"/>
                  <a:pt x="4485217" y="-25343"/>
                  <a:pt x="4533900" y="42390"/>
                </a:cubicBezTo>
                <a:lnTo>
                  <a:pt x="4575175" y="224159"/>
                </a:lnTo>
                <a:lnTo>
                  <a:pt x="4375150" y="539278"/>
                </a:lnTo>
                <a:lnTo>
                  <a:pt x="3403600" y="1021878"/>
                </a:lnTo>
                <a:lnTo>
                  <a:pt x="2352675" y="1501303"/>
                </a:lnTo>
                <a:lnTo>
                  <a:pt x="1812925" y="1729903"/>
                </a:lnTo>
                <a:lnTo>
                  <a:pt x="1279525" y="1948978"/>
                </a:lnTo>
                <a:lnTo>
                  <a:pt x="590550" y="2228378"/>
                </a:lnTo>
                <a:lnTo>
                  <a:pt x="187325" y="2501428"/>
                </a:lnTo>
                <a:close/>
              </a:path>
            </a:pathLst>
          </a:cu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050F29E3-4C44-697D-6631-DA98DACA3E98}"/>
              </a:ext>
            </a:extLst>
          </p:cNvPr>
          <p:cNvSpPr txBox="1"/>
          <p:nvPr/>
        </p:nvSpPr>
        <p:spPr>
          <a:xfrm rot="4037580">
            <a:off x="7502237" y="3061539"/>
            <a:ext cx="1252356" cy="261610"/>
          </a:xfrm>
          <a:prstGeom prst="rect">
            <a:avLst/>
          </a:prstGeom>
          <a:noFill/>
        </p:spPr>
        <p:txBody>
          <a:bodyPr wrap="square" rtlCol="0">
            <a:spAutoFit/>
          </a:bodyPr>
          <a:lstStyle/>
          <a:p>
            <a:r>
              <a:rPr lang="en-GB" sz="1100" b="1" dirty="0"/>
              <a:t>concrete strip</a:t>
            </a:r>
          </a:p>
        </p:txBody>
      </p:sp>
      <p:pic>
        <p:nvPicPr>
          <p:cNvPr id="21" name="Picture 20">
            <a:extLst>
              <a:ext uri="{FF2B5EF4-FFF2-40B4-BE49-F238E27FC236}">
                <a16:creationId xmlns:a16="http://schemas.microsoft.com/office/drawing/2014/main" id="{77ADCBE7-940D-CABA-26DC-AAF867DAC095}"/>
              </a:ext>
            </a:extLst>
          </p:cNvPr>
          <p:cNvPicPr>
            <a:picLocks noChangeAspect="1"/>
          </p:cNvPicPr>
          <p:nvPr/>
        </p:nvPicPr>
        <p:blipFill rotWithShape="1">
          <a:blip r:embed="rId3"/>
          <a:srcRect r="31212" b="4613"/>
          <a:stretch/>
        </p:blipFill>
        <p:spPr>
          <a:xfrm>
            <a:off x="9445234" y="4869120"/>
            <a:ext cx="1999424" cy="1838048"/>
          </a:xfrm>
          <a:prstGeom prst="rect">
            <a:avLst/>
          </a:prstGeom>
        </p:spPr>
      </p:pic>
      <p:pic>
        <p:nvPicPr>
          <p:cNvPr id="2" name="Picture 1" descr="A close-up of a sign&#10;&#10;Description automatically generated with low confidence">
            <a:extLst>
              <a:ext uri="{FF2B5EF4-FFF2-40B4-BE49-F238E27FC236}">
                <a16:creationId xmlns:a16="http://schemas.microsoft.com/office/drawing/2014/main" id="{63A4F324-173E-5311-3FBE-5E6DFF54849D}"/>
              </a:ext>
            </a:extLst>
          </p:cNvPr>
          <p:cNvPicPr>
            <a:picLocks noChangeAspect="1"/>
          </p:cNvPicPr>
          <p:nvPr/>
        </p:nvPicPr>
        <p:blipFill rotWithShape="1">
          <a:blip r:embed="rId4"/>
          <a:srcRect r="74821"/>
          <a:stretch/>
        </p:blipFill>
        <p:spPr>
          <a:xfrm>
            <a:off x="200620" y="288482"/>
            <a:ext cx="544097" cy="599658"/>
          </a:xfrm>
          <a:prstGeom prst="rect">
            <a:avLst/>
          </a:prstGeom>
        </p:spPr>
      </p:pic>
      <p:sp>
        <p:nvSpPr>
          <p:cNvPr id="3" name="Rectangle 2">
            <a:extLst>
              <a:ext uri="{FF2B5EF4-FFF2-40B4-BE49-F238E27FC236}">
                <a16:creationId xmlns:a16="http://schemas.microsoft.com/office/drawing/2014/main" id="{91F669F2-41B8-150E-C4A4-2C8DF399AB66}"/>
              </a:ext>
            </a:extLst>
          </p:cNvPr>
          <p:cNvSpPr/>
          <p:nvPr/>
        </p:nvSpPr>
        <p:spPr>
          <a:xfrm>
            <a:off x="8417719" y="3566298"/>
            <a:ext cx="125466" cy="161925"/>
          </a:xfrm>
          <a:custGeom>
            <a:avLst/>
            <a:gdLst>
              <a:gd name="connsiteX0" fmla="*/ 0 w 120704"/>
              <a:gd name="connsiteY0" fmla="*/ 0 h 76200"/>
              <a:gd name="connsiteX1" fmla="*/ 120704 w 120704"/>
              <a:gd name="connsiteY1" fmla="*/ 0 h 76200"/>
              <a:gd name="connsiteX2" fmla="*/ 120704 w 120704"/>
              <a:gd name="connsiteY2" fmla="*/ 76200 h 76200"/>
              <a:gd name="connsiteX3" fmla="*/ 0 w 120704"/>
              <a:gd name="connsiteY3" fmla="*/ 76200 h 76200"/>
              <a:gd name="connsiteX4" fmla="*/ 0 w 120704"/>
              <a:gd name="connsiteY4" fmla="*/ 0 h 76200"/>
              <a:gd name="connsiteX0" fmla="*/ 0 w 120704"/>
              <a:gd name="connsiteY0" fmla="*/ 0 h 121444"/>
              <a:gd name="connsiteX1" fmla="*/ 120704 w 120704"/>
              <a:gd name="connsiteY1" fmla="*/ 0 h 121444"/>
              <a:gd name="connsiteX2" fmla="*/ 104035 w 120704"/>
              <a:gd name="connsiteY2" fmla="*/ 121444 h 121444"/>
              <a:gd name="connsiteX3" fmla="*/ 0 w 120704"/>
              <a:gd name="connsiteY3" fmla="*/ 76200 h 121444"/>
              <a:gd name="connsiteX4" fmla="*/ 0 w 120704"/>
              <a:gd name="connsiteY4" fmla="*/ 0 h 121444"/>
              <a:gd name="connsiteX0" fmla="*/ 0 w 115942"/>
              <a:gd name="connsiteY0" fmla="*/ 16669 h 138113"/>
              <a:gd name="connsiteX1" fmla="*/ 115942 w 115942"/>
              <a:gd name="connsiteY1" fmla="*/ 0 h 138113"/>
              <a:gd name="connsiteX2" fmla="*/ 104035 w 115942"/>
              <a:gd name="connsiteY2" fmla="*/ 138113 h 138113"/>
              <a:gd name="connsiteX3" fmla="*/ 0 w 115942"/>
              <a:gd name="connsiteY3" fmla="*/ 92869 h 138113"/>
              <a:gd name="connsiteX4" fmla="*/ 0 w 115942"/>
              <a:gd name="connsiteY4" fmla="*/ 16669 h 138113"/>
              <a:gd name="connsiteX0" fmla="*/ 0 w 115942"/>
              <a:gd name="connsiteY0" fmla="*/ 38100 h 138113"/>
              <a:gd name="connsiteX1" fmla="*/ 115942 w 115942"/>
              <a:gd name="connsiteY1" fmla="*/ 0 h 138113"/>
              <a:gd name="connsiteX2" fmla="*/ 104035 w 115942"/>
              <a:gd name="connsiteY2" fmla="*/ 138113 h 138113"/>
              <a:gd name="connsiteX3" fmla="*/ 0 w 115942"/>
              <a:gd name="connsiteY3" fmla="*/ 92869 h 138113"/>
              <a:gd name="connsiteX4" fmla="*/ 0 w 115942"/>
              <a:gd name="connsiteY4" fmla="*/ 38100 h 138113"/>
              <a:gd name="connsiteX0" fmla="*/ 0 w 115942"/>
              <a:gd name="connsiteY0" fmla="*/ 38100 h 133351"/>
              <a:gd name="connsiteX1" fmla="*/ 115942 w 115942"/>
              <a:gd name="connsiteY1" fmla="*/ 0 h 133351"/>
              <a:gd name="connsiteX2" fmla="*/ 92129 w 115942"/>
              <a:gd name="connsiteY2" fmla="*/ 133351 h 133351"/>
              <a:gd name="connsiteX3" fmla="*/ 0 w 115942"/>
              <a:gd name="connsiteY3" fmla="*/ 92869 h 133351"/>
              <a:gd name="connsiteX4" fmla="*/ 0 w 115942"/>
              <a:gd name="connsiteY4" fmla="*/ 38100 h 133351"/>
              <a:gd name="connsiteX0" fmla="*/ 0 w 115942"/>
              <a:gd name="connsiteY0" fmla="*/ 52387 h 133351"/>
              <a:gd name="connsiteX1" fmla="*/ 115942 w 115942"/>
              <a:gd name="connsiteY1" fmla="*/ 0 h 133351"/>
              <a:gd name="connsiteX2" fmla="*/ 92129 w 115942"/>
              <a:gd name="connsiteY2" fmla="*/ 133351 h 133351"/>
              <a:gd name="connsiteX3" fmla="*/ 0 w 115942"/>
              <a:gd name="connsiteY3" fmla="*/ 92869 h 133351"/>
              <a:gd name="connsiteX4" fmla="*/ 0 w 115942"/>
              <a:gd name="connsiteY4" fmla="*/ 52387 h 133351"/>
              <a:gd name="connsiteX0" fmla="*/ 0 w 158804"/>
              <a:gd name="connsiteY0" fmla="*/ 52387 h 92869"/>
              <a:gd name="connsiteX1" fmla="*/ 115942 w 158804"/>
              <a:gd name="connsiteY1" fmla="*/ 0 h 92869"/>
              <a:gd name="connsiteX2" fmla="*/ 158804 w 158804"/>
              <a:gd name="connsiteY2" fmla="*/ 85726 h 92869"/>
              <a:gd name="connsiteX3" fmla="*/ 0 w 158804"/>
              <a:gd name="connsiteY3" fmla="*/ 92869 h 92869"/>
              <a:gd name="connsiteX4" fmla="*/ 0 w 158804"/>
              <a:gd name="connsiteY4" fmla="*/ 52387 h 92869"/>
              <a:gd name="connsiteX0" fmla="*/ 0 w 158804"/>
              <a:gd name="connsiteY0" fmla="*/ 52387 h 92997"/>
              <a:gd name="connsiteX1" fmla="*/ 115942 w 158804"/>
              <a:gd name="connsiteY1" fmla="*/ 0 h 92997"/>
              <a:gd name="connsiteX2" fmla="*/ 158804 w 158804"/>
              <a:gd name="connsiteY2" fmla="*/ 85726 h 92997"/>
              <a:gd name="connsiteX3" fmla="*/ 0 w 158804"/>
              <a:gd name="connsiteY3" fmla="*/ 92869 h 92997"/>
              <a:gd name="connsiteX4" fmla="*/ 0 w 158804"/>
              <a:gd name="connsiteY4" fmla="*/ 52387 h 92997"/>
              <a:gd name="connsiteX0" fmla="*/ 45244 w 158804"/>
              <a:gd name="connsiteY0" fmla="*/ 0 h 112047"/>
              <a:gd name="connsiteX1" fmla="*/ 115942 w 158804"/>
              <a:gd name="connsiteY1" fmla="*/ 19050 h 112047"/>
              <a:gd name="connsiteX2" fmla="*/ 158804 w 158804"/>
              <a:gd name="connsiteY2" fmla="*/ 104776 h 112047"/>
              <a:gd name="connsiteX3" fmla="*/ 0 w 158804"/>
              <a:gd name="connsiteY3" fmla="*/ 111919 h 112047"/>
              <a:gd name="connsiteX4" fmla="*/ 45244 w 158804"/>
              <a:gd name="connsiteY4" fmla="*/ 0 h 112047"/>
              <a:gd name="connsiteX0" fmla="*/ 0 w 113560"/>
              <a:gd name="connsiteY0" fmla="*/ 0 h 161925"/>
              <a:gd name="connsiteX1" fmla="*/ 70698 w 113560"/>
              <a:gd name="connsiteY1" fmla="*/ 19050 h 161925"/>
              <a:gd name="connsiteX2" fmla="*/ 113560 w 113560"/>
              <a:gd name="connsiteY2" fmla="*/ 104776 h 161925"/>
              <a:gd name="connsiteX3" fmla="*/ 30956 w 113560"/>
              <a:gd name="connsiteY3" fmla="*/ 161925 h 161925"/>
              <a:gd name="connsiteX4" fmla="*/ 0 w 113560"/>
              <a:gd name="connsiteY4" fmla="*/ 0 h 161925"/>
              <a:gd name="connsiteX0" fmla="*/ 0 w 151660"/>
              <a:gd name="connsiteY0" fmla="*/ 0 h 161925"/>
              <a:gd name="connsiteX1" fmla="*/ 70698 w 151660"/>
              <a:gd name="connsiteY1" fmla="*/ 19050 h 161925"/>
              <a:gd name="connsiteX2" fmla="*/ 151660 w 151660"/>
              <a:gd name="connsiteY2" fmla="*/ 85726 h 161925"/>
              <a:gd name="connsiteX3" fmla="*/ 30956 w 151660"/>
              <a:gd name="connsiteY3" fmla="*/ 161925 h 161925"/>
              <a:gd name="connsiteX4" fmla="*/ 0 w 151660"/>
              <a:gd name="connsiteY4" fmla="*/ 0 h 161925"/>
              <a:gd name="connsiteX0" fmla="*/ 0 w 125466"/>
              <a:gd name="connsiteY0" fmla="*/ 0 h 161925"/>
              <a:gd name="connsiteX1" fmla="*/ 70698 w 125466"/>
              <a:gd name="connsiteY1" fmla="*/ 19050 h 161925"/>
              <a:gd name="connsiteX2" fmla="*/ 125466 w 125466"/>
              <a:gd name="connsiteY2" fmla="*/ 95251 h 161925"/>
              <a:gd name="connsiteX3" fmla="*/ 30956 w 125466"/>
              <a:gd name="connsiteY3" fmla="*/ 161925 h 161925"/>
              <a:gd name="connsiteX4" fmla="*/ 0 w 125466"/>
              <a:gd name="connsiteY4" fmla="*/ 0 h 161925"/>
              <a:gd name="connsiteX0" fmla="*/ 0 w 125466"/>
              <a:gd name="connsiteY0" fmla="*/ 0 h 161925"/>
              <a:gd name="connsiteX1" fmla="*/ 70698 w 125466"/>
              <a:gd name="connsiteY1" fmla="*/ 19050 h 161925"/>
              <a:gd name="connsiteX2" fmla="*/ 125466 w 125466"/>
              <a:gd name="connsiteY2" fmla="*/ 95251 h 161925"/>
              <a:gd name="connsiteX3" fmla="*/ 30956 w 125466"/>
              <a:gd name="connsiteY3" fmla="*/ 161925 h 161925"/>
              <a:gd name="connsiteX4" fmla="*/ 0 w 125466"/>
              <a:gd name="connsiteY4" fmla="*/ 0 h 161925"/>
              <a:gd name="connsiteX0" fmla="*/ 0 w 125466"/>
              <a:gd name="connsiteY0" fmla="*/ 0 h 161925"/>
              <a:gd name="connsiteX1" fmla="*/ 70698 w 125466"/>
              <a:gd name="connsiteY1" fmla="*/ 19050 h 161925"/>
              <a:gd name="connsiteX2" fmla="*/ 125466 w 125466"/>
              <a:gd name="connsiteY2" fmla="*/ 95251 h 161925"/>
              <a:gd name="connsiteX3" fmla="*/ 30956 w 125466"/>
              <a:gd name="connsiteY3" fmla="*/ 161925 h 161925"/>
              <a:gd name="connsiteX4" fmla="*/ 0 w 125466"/>
              <a:gd name="connsiteY4" fmla="*/ 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66" h="161925">
                <a:moveTo>
                  <a:pt x="0" y="0"/>
                </a:moveTo>
                <a:lnTo>
                  <a:pt x="70698" y="19050"/>
                </a:lnTo>
                <a:cubicBezTo>
                  <a:pt x="84985" y="47625"/>
                  <a:pt x="118323" y="107156"/>
                  <a:pt x="125466" y="95251"/>
                </a:cubicBezTo>
                <a:cubicBezTo>
                  <a:pt x="58245" y="127001"/>
                  <a:pt x="62459" y="139700"/>
                  <a:pt x="30956" y="161925"/>
                </a:cubicBezTo>
                <a:lnTo>
                  <a:pt x="0" y="0"/>
                </a:lnTo>
                <a:close/>
              </a:path>
            </a:pathLst>
          </a:cu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13CE4A80-6F1B-C6BD-76F3-CFB902AF3D3D}"/>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3</a:t>
            </a:r>
          </a:p>
        </p:txBody>
      </p:sp>
    </p:spTree>
    <p:extLst>
      <p:ext uri="{BB962C8B-B14F-4D97-AF65-F5344CB8AC3E}">
        <p14:creationId xmlns:p14="http://schemas.microsoft.com/office/powerpoint/2010/main" val="1292620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7822C0-766D-5791-E477-9BD8881A299C}"/>
              </a:ext>
            </a:extLst>
          </p:cNvPr>
          <p:cNvPicPr>
            <a:picLocks noChangeAspect="1"/>
          </p:cNvPicPr>
          <p:nvPr/>
        </p:nvPicPr>
        <p:blipFill rotWithShape="1">
          <a:blip r:embed="rId2"/>
          <a:srcRect l="611" r="639"/>
          <a:stretch/>
        </p:blipFill>
        <p:spPr>
          <a:xfrm>
            <a:off x="678183" y="2745183"/>
            <a:ext cx="10835634" cy="2662141"/>
          </a:xfrm>
          <a:prstGeom prst="rect">
            <a:avLst/>
          </a:prstGeom>
        </p:spPr>
      </p:pic>
      <p:cxnSp>
        <p:nvCxnSpPr>
          <p:cNvPr id="10" name="Straight Arrow Connector 9">
            <a:extLst>
              <a:ext uri="{FF2B5EF4-FFF2-40B4-BE49-F238E27FC236}">
                <a16:creationId xmlns:a16="http://schemas.microsoft.com/office/drawing/2014/main" id="{40D2A3BE-7FE6-47FE-B186-F5FCDE343BDA}"/>
              </a:ext>
            </a:extLst>
          </p:cNvPr>
          <p:cNvCxnSpPr>
            <a:cxnSpLocks/>
            <a:stCxn id="17" idx="1"/>
          </p:cNvCxnSpPr>
          <p:nvPr/>
        </p:nvCxnSpPr>
        <p:spPr>
          <a:xfrm flipH="1">
            <a:off x="1293541" y="2282378"/>
            <a:ext cx="14137" cy="1793874"/>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47961CC-BBEC-3312-AAEF-539BF314F843}"/>
              </a:ext>
            </a:extLst>
          </p:cNvPr>
          <p:cNvCxnSpPr>
            <a:cxnSpLocks/>
          </p:cNvCxnSpPr>
          <p:nvPr/>
        </p:nvCxnSpPr>
        <p:spPr>
          <a:xfrm>
            <a:off x="10898458" y="2257425"/>
            <a:ext cx="0" cy="737186"/>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6A07F0C-F484-7D46-6F5D-455280EB95B9}"/>
              </a:ext>
            </a:extLst>
          </p:cNvPr>
          <p:cNvSpPr txBox="1"/>
          <p:nvPr/>
        </p:nvSpPr>
        <p:spPr>
          <a:xfrm>
            <a:off x="1307678" y="1928435"/>
            <a:ext cx="2885063" cy="707886"/>
          </a:xfrm>
          <a:prstGeom prst="rect">
            <a:avLst/>
          </a:prstGeom>
          <a:noFill/>
        </p:spPr>
        <p:txBody>
          <a:bodyPr wrap="square" rtlCol="0">
            <a:spAutoFit/>
          </a:bodyPr>
          <a:lstStyle/>
          <a:p>
            <a:r>
              <a:rPr lang="en-GB" sz="2000" b="1" dirty="0"/>
              <a:t>Geo-Tek style surface for access to the Green</a:t>
            </a:r>
          </a:p>
        </p:txBody>
      </p:sp>
      <p:sp>
        <p:nvSpPr>
          <p:cNvPr id="20" name="TextBox 19">
            <a:extLst>
              <a:ext uri="{FF2B5EF4-FFF2-40B4-BE49-F238E27FC236}">
                <a16:creationId xmlns:a16="http://schemas.microsoft.com/office/drawing/2014/main" id="{81ACD781-A912-EC49-2828-F940A0165C31}"/>
              </a:ext>
            </a:extLst>
          </p:cNvPr>
          <p:cNvSpPr txBox="1"/>
          <p:nvPr/>
        </p:nvSpPr>
        <p:spPr>
          <a:xfrm>
            <a:off x="8519450" y="1928435"/>
            <a:ext cx="2282186" cy="707886"/>
          </a:xfrm>
          <a:prstGeom prst="rect">
            <a:avLst/>
          </a:prstGeom>
          <a:noFill/>
        </p:spPr>
        <p:txBody>
          <a:bodyPr wrap="square" rtlCol="0">
            <a:spAutoFit/>
          </a:bodyPr>
          <a:lstStyle/>
          <a:p>
            <a:r>
              <a:rPr lang="en-GB" sz="2000" b="1" dirty="0"/>
              <a:t>Concrete Access </a:t>
            </a:r>
          </a:p>
          <a:p>
            <a:r>
              <a:rPr lang="en-GB" sz="2000" b="1" dirty="0"/>
              <a:t>to Weeley Road</a:t>
            </a:r>
          </a:p>
        </p:txBody>
      </p:sp>
      <p:sp>
        <p:nvSpPr>
          <p:cNvPr id="34" name="TextBox 33">
            <a:extLst>
              <a:ext uri="{FF2B5EF4-FFF2-40B4-BE49-F238E27FC236}">
                <a16:creationId xmlns:a16="http://schemas.microsoft.com/office/drawing/2014/main" id="{74A1E3B7-8BA4-5F19-28EC-635996A772E8}"/>
              </a:ext>
            </a:extLst>
          </p:cNvPr>
          <p:cNvSpPr txBox="1"/>
          <p:nvPr/>
        </p:nvSpPr>
        <p:spPr>
          <a:xfrm>
            <a:off x="829561" y="105077"/>
            <a:ext cx="5896904" cy="954107"/>
          </a:xfrm>
          <a:prstGeom prst="rect">
            <a:avLst/>
          </a:prstGeom>
          <a:noFill/>
        </p:spPr>
        <p:txBody>
          <a:bodyPr wrap="square" rtlCol="0">
            <a:spAutoFit/>
          </a:bodyPr>
          <a:lstStyle/>
          <a:p>
            <a:r>
              <a:rPr lang="en-GB" sz="2800" dirty="0"/>
              <a:t>Southside Project</a:t>
            </a:r>
          </a:p>
          <a:p>
            <a:r>
              <a:rPr lang="en-GB" sz="2800" b="1" dirty="0"/>
              <a:t>Existing Features</a:t>
            </a:r>
          </a:p>
        </p:txBody>
      </p:sp>
      <p:cxnSp>
        <p:nvCxnSpPr>
          <p:cNvPr id="9" name="Straight Arrow Connector 8">
            <a:extLst>
              <a:ext uri="{FF2B5EF4-FFF2-40B4-BE49-F238E27FC236}">
                <a16:creationId xmlns:a16="http://schemas.microsoft.com/office/drawing/2014/main" id="{0EFA7DA3-8464-D36D-E698-E84579162AC1}"/>
              </a:ext>
            </a:extLst>
          </p:cNvPr>
          <p:cNvCxnSpPr>
            <a:cxnSpLocks/>
          </p:cNvCxnSpPr>
          <p:nvPr/>
        </p:nvCxnSpPr>
        <p:spPr>
          <a:xfrm flipV="1">
            <a:off x="11276073" y="3658100"/>
            <a:ext cx="0" cy="1884826"/>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C99640E-27FD-331C-0FBB-1377B0EC6E24}"/>
              </a:ext>
            </a:extLst>
          </p:cNvPr>
          <p:cNvSpPr txBox="1"/>
          <p:nvPr/>
        </p:nvSpPr>
        <p:spPr>
          <a:xfrm>
            <a:off x="9100901" y="5719696"/>
            <a:ext cx="3005374" cy="400110"/>
          </a:xfrm>
          <a:prstGeom prst="rect">
            <a:avLst/>
          </a:prstGeom>
          <a:noFill/>
        </p:spPr>
        <p:txBody>
          <a:bodyPr wrap="square" rtlCol="0">
            <a:spAutoFit/>
          </a:bodyPr>
          <a:lstStyle/>
          <a:p>
            <a:r>
              <a:rPr lang="en-GB" sz="2000" b="1" dirty="0"/>
              <a:t>Southside Track East</a:t>
            </a:r>
          </a:p>
        </p:txBody>
      </p:sp>
      <p:cxnSp>
        <p:nvCxnSpPr>
          <p:cNvPr id="16" name="Straight Arrow Connector 15">
            <a:extLst>
              <a:ext uri="{FF2B5EF4-FFF2-40B4-BE49-F238E27FC236}">
                <a16:creationId xmlns:a16="http://schemas.microsoft.com/office/drawing/2014/main" id="{F77B8A2F-6DEC-0FB1-275D-E7976C2AD761}"/>
              </a:ext>
            </a:extLst>
          </p:cNvPr>
          <p:cNvCxnSpPr>
            <a:cxnSpLocks/>
            <a:stCxn id="23" idx="1"/>
          </p:cNvCxnSpPr>
          <p:nvPr/>
        </p:nvCxnSpPr>
        <p:spPr>
          <a:xfrm flipV="1">
            <a:off x="4824025" y="4233437"/>
            <a:ext cx="0" cy="1686314"/>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BAD8D74-9612-39B0-E40B-E7AF92A96C9B}"/>
              </a:ext>
            </a:extLst>
          </p:cNvPr>
          <p:cNvSpPr txBox="1"/>
          <p:nvPr/>
        </p:nvSpPr>
        <p:spPr>
          <a:xfrm>
            <a:off x="4824025" y="5719696"/>
            <a:ext cx="2525938" cy="400110"/>
          </a:xfrm>
          <a:prstGeom prst="rect">
            <a:avLst/>
          </a:prstGeom>
          <a:noFill/>
        </p:spPr>
        <p:txBody>
          <a:bodyPr wrap="square" rtlCol="0">
            <a:spAutoFit/>
          </a:bodyPr>
          <a:lstStyle/>
          <a:p>
            <a:r>
              <a:rPr lang="en-GB" sz="2000" b="1" dirty="0"/>
              <a:t>2 x Trees</a:t>
            </a:r>
          </a:p>
        </p:txBody>
      </p:sp>
      <p:sp>
        <p:nvSpPr>
          <p:cNvPr id="26" name="TextBox 25">
            <a:extLst>
              <a:ext uri="{FF2B5EF4-FFF2-40B4-BE49-F238E27FC236}">
                <a16:creationId xmlns:a16="http://schemas.microsoft.com/office/drawing/2014/main" id="{667A1B32-6166-9BCC-D1D0-68FF327F5FA4}"/>
              </a:ext>
            </a:extLst>
          </p:cNvPr>
          <p:cNvSpPr txBox="1"/>
          <p:nvPr/>
        </p:nvSpPr>
        <p:spPr>
          <a:xfrm>
            <a:off x="1714704" y="3079699"/>
            <a:ext cx="3960667" cy="369332"/>
          </a:xfrm>
          <a:prstGeom prst="rect">
            <a:avLst/>
          </a:prstGeom>
          <a:noFill/>
        </p:spPr>
        <p:txBody>
          <a:bodyPr wrap="square" rtlCol="0">
            <a:spAutoFit/>
          </a:bodyPr>
          <a:lstStyle/>
          <a:p>
            <a:r>
              <a:rPr lang="en-GB" b="1" dirty="0">
                <a:solidFill>
                  <a:schemeClr val="accent6">
                    <a:lumMod val="75000"/>
                  </a:schemeClr>
                </a:solidFill>
              </a:rPr>
              <a:t>SOUTHSIDE VILLAGE GREEN</a:t>
            </a:r>
          </a:p>
        </p:txBody>
      </p:sp>
      <p:pic>
        <p:nvPicPr>
          <p:cNvPr id="2" name="Picture 1" descr="A close-up of a sign&#10;&#10;Description automatically generated with low confidence">
            <a:extLst>
              <a:ext uri="{FF2B5EF4-FFF2-40B4-BE49-F238E27FC236}">
                <a16:creationId xmlns:a16="http://schemas.microsoft.com/office/drawing/2014/main" id="{ECD5731D-339F-4019-1177-D56D01CCFE4D}"/>
              </a:ext>
            </a:extLst>
          </p:cNvPr>
          <p:cNvPicPr>
            <a:picLocks noChangeAspect="1"/>
          </p:cNvPicPr>
          <p:nvPr/>
        </p:nvPicPr>
        <p:blipFill rotWithShape="1">
          <a:blip r:embed="rId3"/>
          <a:srcRect r="74821"/>
          <a:stretch/>
        </p:blipFill>
        <p:spPr>
          <a:xfrm>
            <a:off x="200620" y="288482"/>
            <a:ext cx="544097" cy="599658"/>
          </a:xfrm>
          <a:prstGeom prst="rect">
            <a:avLst/>
          </a:prstGeom>
        </p:spPr>
      </p:pic>
      <p:cxnSp>
        <p:nvCxnSpPr>
          <p:cNvPr id="3" name="Straight Arrow Connector 2">
            <a:extLst>
              <a:ext uri="{FF2B5EF4-FFF2-40B4-BE49-F238E27FC236}">
                <a16:creationId xmlns:a16="http://schemas.microsoft.com/office/drawing/2014/main" id="{B86697ED-58CF-0AEB-D2E1-82F2B9160407}"/>
              </a:ext>
            </a:extLst>
          </p:cNvPr>
          <p:cNvCxnSpPr>
            <a:cxnSpLocks/>
          </p:cNvCxnSpPr>
          <p:nvPr/>
        </p:nvCxnSpPr>
        <p:spPr>
          <a:xfrm>
            <a:off x="1185118" y="1528877"/>
            <a:ext cx="3038910" cy="0"/>
          </a:xfrm>
          <a:prstGeom prst="straightConnector1">
            <a:avLst/>
          </a:prstGeom>
          <a:ln w="12700">
            <a:solidFill>
              <a:schemeClr val="bg1">
                <a:lumMod val="50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12B48CB1-7A55-25EB-6BCA-4259CA6AA380}"/>
              </a:ext>
            </a:extLst>
          </p:cNvPr>
          <p:cNvCxnSpPr>
            <a:cxnSpLocks/>
          </p:cNvCxnSpPr>
          <p:nvPr/>
        </p:nvCxnSpPr>
        <p:spPr>
          <a:xfrm>
            <a:off x="4299479" y="1528877"/>
            <a:ext cx="6598979" cy="8666"/>
          </a:xfrm>
          <a:prstGeom prst="straightConnector1">
            <a:avLst/>
          </a:prstGeom>
          <a:ln w="12700">
            <a:solidFill>
              <a:schemeClr val="bg1">
                <a:lumMod val="50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94E628E-3B18-1FA7-85DC-2820A440D457}"/>
              </a:ext>
            </a:extLst>
          </p:cNvPr>
          <p:cNvSpPr txBox="1"/>
          <p:nvPr/>
        </p:nvSpPr>
        <p:spPr>
          <a:xfrm>
            <a:off x="2252847" y="1260544"/>
            <a:ext cx="1218525" cy="276999"/>
          </a:xfrm>
          <a:prstGeom prst="rect">
            <a:avLst/>
          </a:prstGeom>
          <a:noFill/>
        </p:spPr>
        <p:txBody>
          <a:bodyPr wrap="square" rtlCol="0">
            <a:spAutoFit/>
          </a:bodyPr>
          <a:lstStyle/>
          <a:p>
            <a:r>
              <a:rPr lang="en-GB" sz="1200" dirty="0">
                <a:solidFill>
                  <a:schemeClr val="bg1">
                    <a:lumMod val="50000"/>
                  </a:schemeClr>
                </a:solidFill>
              </a:rPr>
              <a:t>approx.   90m</a:t>
            </a:r>
          </a:p>
        </p:txBody>
      </p:sp>
      <p:sp>
        <p:nvSpPr>
          <p:cNvPr id="6" name="TextBox 5">
            <a:extLst>
              <a:ext uri="{FF2B5EF4-FFF2-40B4-BE49-F238E27FC236}">
                <a16:creationId xmlns:a16="http://schemas.microsoft.com/office/drawing/2014/main" id="{F0429D4D-5927-CB07-DA52-0C4BF8CED4DA}"/>
              </a:ext>
            </a:extLst>
          </p:cNvPr>
          <p:cNvSpPr txBox="1"/>
          <p:nvPr/>
        </p:nvSpPr>
        <p:spPr>
          <a:xfrm>
            <a:off x="7642471" y="1251878"/>
            <a:ext cx="1208748" cy="276999"/>
          </a:xfrm>
          <a:prstGeom prst="rect">
            <a:avLst/>
          </a:prstGeom>
          <a:noFill/>
        </p:spPr>
        <p:txBody>
          <a:bodyPr wrap="square" rtlCol="0">
            <a:spAutoFit/>
          </a:bodyPr>
          <a:lstStyle/>
          <a:p>
            <a:r>
              <a:rPr lang="en-GB" sz="1200" dirty="0">
                <a:solidFill>
                  <a:schemeClr val="bg1">
                    <a:lumMod val="50000"/>
                  </a:schemeClr>
                </a:solidFill>
              </a:rPr>
              <a:t>approx.   155m</a:t>
            </a:r>
          </a:p>
        </p:txBody>
      </p:sp>
      <p:sp>
        <p:nvSpPr>
          <p:cNvPr id="11" name="TextBox 10">
            <a:extLst>
              <a:ext uri="{FF2B5EF4-FFF2-40B4-BE49-F238E27FC236}">
                <a16:creationId xmlns:a16="http://schemas.microsoft.com/office/drawing/2014/main" id="{D8532795-33D9-037B-C49B-EC1781B500F6}"/>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4</a:t>
            </a:r>
          </a:p>
        </p:txBody>
      </p:sp>
      <p:cxnSp>
        <p:nvCxnSpPr>
          <p:cNvPr id="12" name="Straight Arrow Connector 11">
            <a:extLst>
              <a:ext uri="{FF2B5EF4-FFF2-40B4-BE49-F238E27FC236}">
                <a16:creationId xmlns:a16="http://schemas.microsoft.com/office/drawing/2014/main" id="{BCA02EE6-262C-D06F-24B7-984F8E11CC07}"/>
              </a:ext>
            </a:extLst>
          </p:cNvPr>
          <p:cNvCxnSpPr>
            <a:cxnSpLocks/>
            <a:stCxn id="15" idx="1"/>
          </p:cNvCxnSpPr>
          <p:nvPr/>
        </p:nvCxnSpPr>
        <p:spPr>
          <a:xfrm flipV="1">
            <a:off x="7665717" y="4233437"/>
            <a:ext cx="0" cy="1686314"/>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88D0F46-4DAB-EC6A-9C9F-898F687F9AC0}"/>
              </a:ext>
            </a:extLst>
          </p:cNvPr>
          <p:cNvSpPr txBox="1"/>
          <p:nvPr/>
        </p:nvSpPr>
        <p:spPr>
          <a:xfrm>
            <a:off x="7665717" y="5719696"/>
            <a:ext cx="2525938" cy="400110"/>
          </a:xfrm>
          <a:prstGeom prst="rect">
            <a:avLst/>
          </a:prstGeom>
          <a:noFill/>
        </p:spPr>
        <p:txBody>
          <a:bodyPr wrap="square" rtlCol="0">
            <a:spAutoFit/>
          </a:bodyPr>
          <a:lstStyle/>
          <a:p>
            <a:r>
              <a:rPr lang="en-GB" sz="2000" b="1" dirty="0"/>
              <a:t>Bench</a:t>
            </a:r>
          </a:p>
        </p:txBody>
      </p:sp>
      <p:cxnSp>
        <p:nvCxnSpPr>
          <p:cNvPr id="18" name="Straight Arrow Connector 17">
            <a:extLst>
              <a:ext uri="{FF2B5EF4-FFF2-40B4-BE49-F238E27FC236}">
                <a16:creationId xmlns:a16="http://schemas.microsoft.com/office/drawing/2014/main" id="{BA88C42F-58A2-95CA-F60A-08972213DAFA}"/>
              </a:ext>
            </a:extLst>
          </p:cNvPr>
          <p:cNvCxnSpPr>
            <a:cxnSpLocks/>
          </p:cNvCxnSpPr>
          <p:nvPr/>
        </p:nvCxnSpPr>
        <p:spPr>
          <a:xfrm flipV="1">
            <a:off x="1666807" y="4429125"/>
            <a:ext cx="0" cy="1290571"/>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F3DFCEB-6336-7673-ABDE-7F94D3481F37}"/>
              </a:ext>
            </a:extLst>
          </p:cNvPr>
          <p:cNvSpPr txBox="1"/>
          <p:nvPr/>
        </p:nvSpPr>
        <p:spPr>
          <a:xfrm>
            <a:off x="451735" y="5579352"/>
            <a:ext cx="2525938" cy="707886"/>
          </a:xfrm>
          <a:prstGeom prst="rect">
            <a:avLst/>
          </a:prstGeom>
          <a:noFill/>
        </p:spPr>
        <p:txBody>
          <a:bodyPr wrap="square" rtlCol="0">
            <a:spAutoFit/>
          </a:bodyPr>
          <a:lstStyle/>
          <a:p>
            <a:r>
              <a:rPr lang="en-GB" sz="2000" b="1" dirty="0"/>
              <a:t>Bench &amp; </a:t>
            </a:r>
            <a:br>
              <a:rPr lang="en-GB" sz="2000" b="1" dirty="0"/>
            </a:br>
            <a:r>
              <a:rPr lang="en-GB" sz="2000" b="1" dirty="0"/>
              <a:t>Litter Bin</a:t>
            </a:r>
          </a:p>
        </p:txBody>
      </p:sp>
      <p:sp>
        <p:nvSpPr>
          <p:cNvPr id="37" name="TextBox 36">
            <a:extLst>
              <a:ext uri="{FF2B5EF4-FFF2-40B4-BE49-F238E27FC236}">
                <a16:creationId xmlns:a16="http://schemas.microsoft.com/office/drawing/2014/main" id="{D213DDE3-29DB-FF8A-0973-6D506CDE0213}"/>
              </a:ext>
            </a:extLst>
          </p:cNvPr>
          <p:cNvSpPr txBox="1"/>
          <p:nvPr/>
        </p:nvSpPr>
        <p:spPr>
          <a:xfrm>
            <a:off x="2342552" y="5750396"/>
            <a:ext cx="2525938" cy="400110"/>
          </a:xfrm>
          <a:prstGeom prst="rect">
            <a:avLst/>
          </a:prstGeom>
          <a:noFill/>
        </p:spPr>
        <p:txBody>
          <a:bodyPr wrap="square" rtlCol="0">
            <a:spAutoFit/>
          </a:bodyPr>
          <a:lstStyle/>
          <a:p>
            <a:r>
              <a:rPr lang="en-GB" sz="2000" b="1" dirty="0"/>
              <a:t>Chase End</a:t>
            </a:r>
          </a:p>
        </p:txBody>
      </p:sp>
      <p:cxnSp>
        <p:nvCxnSpPr>
          <p:cNvPr id="38" name="Straight Arrow Connector 37">
            <a:extLst>
              <a:ext uri="{FF2B5EF4-FFF2-40B4-BE49-F238E27FC236}">
                <a16:creationId xmlns:a16="http://schemas.microsoft.com/office/drawing/2014/main" id="{E0FA7BA3-C2DD-C92F-C3FE-F76F9C9176FA}"/>
              </a:ext>
            </a:extLst>
          </p:cNvPr>
          <p:cNvCxnSpPr>
            <a:cxnSpLocks/>
          </p:cNvCxnSpPr>
          <p:nvPr/>
        </p:nvCxnSpPr>
        <p:spPr>
          <a:xfrm flipV="1">
            <a:off x="2862109" y="4743450"/>
            <a:ext cx="0" cy="1006946"/>
          </a:xfrm>
          <a:prstGeom prst="straightConnector1">
            <a:avLst/>
          </a:prstGeom>
          <a:ln w="38100">
            <a:solidFill>
              <a:srgbClr val="FFC000"/>
            </a:solidFill>
            <a:prstDash val="sysDot"/>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6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05672F37-1451-525A-DBD6-567D93065D98}"/>
              </a:ext>
            </a:extLst>
          </p:cNvPr>
          <p:cNvSpPr/>
          <p:nvPr/>
        </p:nvSpPr>
        <p:spPr>
          <a:xfrm>
            <a:off x="260277" y="1151535"/>
            <a:ext cx="11480861" cy="1940962"/>
          </a:xfrm>
          <a:custGeom>
            <a:avLst/>
            <a:gdLst>
              <a:gd name="connsiteX0" fmla="*/ 0 w 11480861"/>
              <a:gd name="connsiteY0" fmla="*/ 116108 h 1940962"/>
              <a:gd name="connsiteX1" fmla="*/ 116108 w 11480861"/>
              <a:gd name="connsiteY1" fmla="*/ 0 h 1940962"/>
              <a:gd name="connsiteX2" fmla="*/ 1002766 w 11480861"/>
              <a:gd name="connsiteY2" fmla="*/ 0 h 1940962"/>
              <a:gd name="connsiteX3" fmla="*/ 1326992 w 11480861"/>
              <a:gd name="connsiteY3" fmla="*/ 0 h 1940962"/>
              <a:gd name="connsiteX4" fmla="*/ 1651217 w 11480861"/>
              <a:gd name="connsiteY4" fmla="*/ 0 h 1940962"/>
              <a:gd name="connsiteX5" fmla="*/ 2312902 w 11480861"/>
              <a:gd name="connsiteY5" fmla="*/ 0 h 1940962"/>
              <a:gd name="connsiteX6" fmla="*/ 3199560 w 11480861"/>
              <a:gd name="connsiteY6" fmla="*/ 0 h 1940962"/>
              <a:gd name="connsiteX7" fmla="*/ 4086218 w 11480861"/>
              <a:gd name="connsiteY7" fmla="*/ 0 h 1940962"/>
              <a:gd name="connsiteX8" fmla="*/ 4972876 w 11480861"/>
              <a:gd name="connsiteY8" fmla="*/ 0 h 1940962"/>
              <a:gd name="connsiteX9" fmla="*/ 5297102 w 11480861"/>
              <a:gd name="connsiteY9" fmla="*/ 0 h 1940962"/>
              <a:gd name="connsiteX10" fmla="*/ 5733814 w 11480861"/>
              <a:gd name="connsiteY10" fmla="*/ 0 h 1940962"/>
              <a:gd name="connsiteX11" fmla="*/ 6058039 w 11480861"/>
              <a:gd name="connsiteY11" fmla="*/ 0 h 1940962"/>
              <a:gd name="connsiteX12" fmla="*/ 6944697 w 11480861"/>
              <a:gd name="connsiteY12" fmla="*/ 0 h 1940962"/>
              <a:gd name="connsiteX13" fmla="*/ 7718869 w 11480861"/>
              <a:gd name="connsiteY13" fmla="*/ 0 h 1940962"/>
              <a:gd name="connsiteX14" fmla="*/ 8268067 w 11480861"/>
              <a:gd name="connsiteY14" fmla="*/ 0 h 1940962"/>
              <a:gd name="connsiteX15" fmla="*/ 8704779 w 11480861"/>
              <a:gd name="connsiteY15" fmla="*/ 0 h 1940962"/>
              <a:gd name="connsiteX16" fmla="*/ 9253978 w 11480861"/>
              <a:gd name="connsiteY16" fmla="*/ 0 h 1940962"/>
              <a:gd name="connsiteX17" fmla="*/ 9690690 w 11480861"/>
              <a:gd name="connsiteY17" fmla="*/ 0 h 1940962"/>
              <a:gd name="connsiteX18" fmla="*/ 10577348 w 11480861"/>
              <a:gd name="connsiteY18" fmla="*/ 0 h 1940962"/>
              <a:gd name="connsiteX19" fmla="*/ 11364753 w 11480861"/>
              <a:gd name="connsiteY19" fmla="*/ 0 h 1940962"/>
              <a:gd name="connsiteX20" fmla="*/ 11480861 w 11480861"/>
              <a:gd name="connsiteY20" fmla="*/ 116108 h 1940962"/>
              <a:gd name="connsiteX21" fmla="*/ 11480861 w 11480861"/>
              <a:gd name="connsiteY21" fmla="*/ 651515 h 1940962"/>
              <a:gd name="connsiteX22" fmla="*/ 11480861 w 11480861"/>
              <a:gd name="connsiteY22" fmla="*/ 1169835 h 1940962"/>
              <a:gd name="connsiteX23" fmla="*/ 11480861 w 11480861"/>
              <a:gd name="connsiteY23" fmla="*/ 1824854 h 1940962"/>
              <a:gd name="connsiteX24" fmla="*/ 11364753 w 11480861"/>
              <a:gd name="connsiteY24" fmla="*/ 1940962 h 1940962"/>
              <a:gd name="connsiteX25" fmla="*/ 10478095 w 11480861"/>
              <a:gd name="connsiteY25" fmla="*/ 1940962 h 1940962"/>
              <a:gd name="connsiteX26" fmla="*/ 10041383 w 11480861"/>
              <a:gd name="connsiteY26" fmla="*/ 1940962 h 1940962"/>
              <a:gd name="connsiteX27" fmla="*/ 9492184 w 11480861"/>
              <a:gd name="connsiteY27" fmla="*/ 1940962 h 1940962"/>
              <a:gd name="connsiteX28" fmla="*/ 8942986 w 11480861"/>
              <a:gd name="connsiteY28" fmla="*/ 1940962 h 1940962"/>
              <a:gd name="connsiteX29" fmla="*/ 8618760 w 11480861"/>
              <a:gd name="connsiteY29" fmla="*/ 1940962 h 1940962"/>
              <a:gd name="connsiteX30" fmla="*/ 7957075 w 11480861"/>
              <a:gd name="connsiteY30" fmla="*/ 1940962 h 1940962"/>
              <a:gd name="connsiteX31" fmla="*/ 7520363 w 11480861"/>
              <a:gd name="connsiteY31" fmla="*/ 1940962 h 1940962"/>
              <a:gd name="connsiteX32" fmla="*/ 6633705 w 11480861"/>
              <a:gd name="connsiteY32" fmla="*/ 1940962 h 1940962"/>
              <a:gd name="connsiteX33" fmla="*/ 5747047 w 11480861"/>
              <a:gd name="connsiteY33" fmla="*/ 1940962 h 1940962"/>
              <a:gd name="connsiteX34" fmla="*/ 5085362 w 11480861"/>
              <a:gd name="connsiteY34" fmla="*/ 1940962 h 1940962"/>
              <a:gd name="connsiteX35" fmla="*/ 4536164 w 11480861"/>
              <a:gd name="connsiteY35" fmla="*/ 1940962 h 1940962"/>
              <a:gd name="connsiteX36" fmla="*/ 3761992 w 11480861"/>
              <a:gd name="connsiteY36" fmla="*/ 1940962 h 1940962"/>
              <a:gd name="connsiteX37" fmla="*/ 3212794 w 11480861"/>
              <a:gd name="connsiteY37" fmla="*/ 1940962 h 1940962"/>
              <a:gd name="connsiteX38" fmla="*/ 2776082 w 11480861"/>
              <a:gd name="connsiteY38" fmla="*/ 1940962 h 1940962"/>
              <a:gd name="connsiteX39" fmla="*/ 1889424 w 11480861"/>
              <a:gd name="connsiteY39" fmla="*/ 1940962 h 1940962"/>
              <a:gd name="connsiteX40" fmla="*/ 1340225 w 11480861"/>
              <a:gd name="connsiteY40" fmla="*/ 1940962 h 1940962"/>
              <a:gd name="connsiteX41" fmla="*/ 903513 w 11480861"/>
              <a:gd name="connsiteY41" fmla="*/ 1940962 h 1940962"/>
              <a:gd name="connsiteX42" fmla="*/ 116108 w 11480861"/>
              <a:gd name="connsiteY42" fmla="*/ 1940962 h 1940962"/>
              <a:gd name="connsiteX43" fmla="*/ 0 w 11480861"/>
              <a:gd name="connsiteY43" fmla="*/ 1824854 h 1940962"/>
              <a:gd name="connsiteX44" fmla="*/ 0 w 11480861"/>
              <a:gd name="connsiteY44" fmla="*/ 1255272 h 1940962"/>
              <a:gd name="connsiteX45" fmla="*/ 0 w 11480861"/>
              <a:gd name="connsiteY45" fmla="*/ 651515 h 1940962"/>
              <a:gd name="connsiteX46" fmla="*/ 0 w 11480861"/>
              <a:gd name="connsiteY46" fmla="*/ 116108 h 19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80861" h="1940962" fill="none" extrusionOk="0">
                <a:moveTo>
                  <a:pt x="0" y="116108"/>
                </a:moveTo>
                <a:cubicBezTo>
                  <a:pt x="-6460" y="51037"/>
                  <a:pt x="40369" y="5945"/>
                  <a:pt x="116108" y="0"/>
                </a:cubicBezTo>
                <a:cubicBezTo>
                  <a:pt x="297124" y="41934"/>
                  <a:pt x="754792" y="-20763"/>
                  <a:pt x="1002766" y="0"/>
                </a:cubicBezTo>
                <a:cubicBezTo>
                  <a:pt x="1250740" y="20763"/>
                  <a:pt x="1177152" y="-183"/>
                  <a:pt x="1326992" y="0"/>
                </a:cubicBezTo>
                <a:cubicBezTo>
                  <a:pt x="1476832" y="183"/>
                  <a:pt x="1566001" y="-14352"/>
                  <a:pt x="1651217" y="0"/>
                </a:cubicBezTo>
                <a:cubicBezTo>
                  <a:pt x="1736434" y="14352"/>
                  <a:pt x="2066691" y="-29537"/>
                  <a:pt x="2312902" y="0"/>
                </a:cubicBezTo>
                <a:cubicBezTo>
                  <a:pt x="2559113" y="29537"/>
                  <a:pt x="2853153" y="-4561"/>
                  <a:pt x="3199560" y="0"/>
                </a:cubicBezTo>
                <a:cubicBezTo>
                  <a:pt x="3545967" y="4561"/>
                  <a:pt x="3649548" y="7656"/>
                  <a:pt x="4086218" y="0"/>
                </a:cubicBezTo>
                <a:cubicBezTo>
                  <a:pt x="4522888" y="-7656"/>
                  <a:pt x="4684501" y="41182"/>
                  <a:pt x="4972876" y="0"/>
                </a:cubicBezTo>
                <a:cubicBezTo>
                  <a:pt x="5261251" y="-41182"/>
                  <a:pt x="5219801" y="-1677"/>
                  <a:pt x="5297102" y="0"/>
                </a:cubicBezTo>
                <a:cubicBezTo>
                  <a:pt x="5374403" y="1677"/>
                  <a:pt x="5600686" y="-13456"/>
                  <a:pt x="5733814" y="0"/>
                </a:cubicBezTo>
                <a:cubicBezTo>
                  <a:pt x="5866942" y="13456"/>
                  <a:pt x="5929825" y="14950"/>
                  <a:pt x="6058039" y="0"/>
                </a:cubicBezTo>
                <a:cubicBezTo>
                  <a:pt x="6186253" y="-14950"/>
                  <a:pt x="6704470" y="-38054"/>
                  <a:pt x="6944697" y="0"/>
                </a:cubicBezTo>
                <a:cubicBezTo>
                  <a:pt x="7184924" y="38054"/>
                  <a:pt x="7442677" y="7420"/>
                  <a:pt x="7718869" y="0"/>
                </a:cubicBezTo>
                <a:cubicBezTo>
                  <a:pt x="7995061" y="-7420"/>
                  <a:pt x="8123252" y="21011"/>
                  <a:pt x="8268067" y="0"/>
                </a:cubicBezTo>
                <a:cubicBezTo>
                  <a:pt x="8412882" y="-21011"/>
                  <a:pt x="8573100" y="9288"/>
                  <a:pt x="8704779" y="0"/>
                </a:cubicBezTo>
                <a:cubicBezTo>
                  <a:pt x="8836458" y="-9288"/>
                  <a:pt x="9015040" y="1307"/>
                  <a:pt x="9253978" y="0"/>
                </a:cubicBezTo>
                <a:cubicBezTo>
                  <a:pt x="9492916" y="-1307"/>
                  <a:pt x="9524839" y="21353"/>
                  <a:pt x="9690690" y="0"/>
                </a:cubicBezTo>
                <a:cubicBezTo>
                  <a:pt x="9856541" y="-21353"/>
                  <a:pt x="10182925" y="29308"/>
                  <a:pt x="10577348" y="0"/>
                </a:cubicBezTo>
                <a:cubicBezTo>
                  <a:pt x="10971771" y="-29308"/>
                  <a:pt x="11061465" y="5264"/>
                  <a:pt x="11364753" y="0"/>
                </a:cubicBezTo>
                <a:cubicBezTo>
                  <a:pt x="11429717" y="14405"/>
                  <a:pt x="11478694" y="52904"/>
                  <a:pt x="11480861" y="116108"/>
                </a:cubicBezTo>
                <a:cubicBezTo>
                  <a:pt x="11468380" y="377082"/>
                  <a:pt x="11463651" y="507889"/>
                  <a:pt x="11480861" y="651515"/>
                </a:cubicBezTo>
                <a:cubicBezTo>
                  <a:pt x="11498071" y="795141"/>
                  <a:pt x="11479993" y="942238"/>
                  <a:pt x="11480861" y="1169835"/>
                </a:cubicBezTo>
                <a:cubicBezTo>
                  <a:pt x="11481729" y="1397432"/>
                  <a:pt x="11484055" y="1629100"/>
                  <a:pt x="11480861" y="1824854"/>
                </a:cubicBezTo>
                <a:cubicBezTo>
                  <a:pt x="11470088" y="1888359"/>
                  <a:pt x="11427905" y="1955024"/>
                  <a:pt x="11364753" y="1940962"/>
                </a:cubicBezTo>
                <a:cubicBezTo>
                  <a:pt x="11183253" y="1942674"/>
                  <a:pt x="10897955" y="1972418"/>
                  <a:pt x="10478095" y="1940962"/>
                </a:cubicBezTo>
                <a:cubicBezTo>
                  <a:pt x="10058235" y="1909506"/>
                  <a:pt x="10213498" y="1930275"/>
                  <a:pt x="10041383" y="1940962"/>
                </a:cubicBezTo>
                <a:cubicBezTo>
                  <a:pt x="9869268" y="1951649"/>
                  <a:pt x="9639252" y="1962507"/>
                  <a:pt x="9492184" y="1940962"/>
                </a:cubicBezTo>
                <a:cubicBezTo>
                  <a:pt x="9345116" y="1919417"/>
                  <a:pt x="9194867" y="1945870"/>
                  <a:pt x="8942986" y="1940962"/>
                </a:cubicBezTo>
                <a:cubicBezTo>
                  <a:pt x="8691105" y="1936054"/>
                  <a:pt x="8734959" y="1949641"/>
                  <a:pt x="8618760" y="1940962"/>
                </a:cubicBezTo>
                <a:cubicBezTo>
                  <a:pt x="8502561" y="1932283"/>
                  <a:pt x="8276433" y="1966844"/>
                  <a:pt x="7957075" y="1940962"/>
                </a:cubicBezTo>
                <a:cubicBezTo>
                  <a:pt x="7637718" y="1915080"/>
                  <a:pt x="7634498" y="1953960"/>
                  <a:pt x="7520363" y="1940962"/>
                </a:cubicBezTo>
                <a:cubicBezTo>
                  <a:pt x="7406228" y="1927964"/>
                  <a:pt x="6944164" y="1945083"/>
                  <a:pt x="6633705" y="1940962"/>
                </a:cubicBezTo>
                <a:cubicBezTo>
                  <a:pt x="6323246" y="1936841"/>
                  <a:pt x="6172026" y="1954180"/>
                  <a:pt x="5747047" y="1940962"/>
                </a:cubicBezTo>
                <a:cubicBezTo>
                  <a:pt x="5322068" y="1927744"/>
                  <a:pt x="5383628" y="1924311"/>
                  <a:pt x="5085362" y="1940962"/>
                </a:cubicBezTo>
                <a:cubicBezTo>
                  <a:pt x="4787096" y="1957613"/>
                  <a:pt x="4794568" y="1928232"/>
                  <a:pt x="4536164" y="1940962"/>
                </a:cubicBezTo>
                <a:cubicBezTo>
                  <a:pt x="4277760" y="1953692"/>
                  <a:pt x="4061622" y="1936314"/>
                  <a:pt x="3761992" y="1940962"/>
                </a:cubicBezTo>
                <a:cubicBezTo>
                  <a:pt x="3462362" y="1945610"/>
                  <a:pt x="3416098" y="1931211"/>
                  <a:pt x="3212794" y="1940962"/>
                </a:cubicBezTo>
                <a:cubicBezTo>
                  <a:pt x="3009490" y="1950713"/>
                  <a:pt x="2968716" y="1938990"/>
                  <a:pt x="2776082" y="1940962"/>
                </a:cubicBezTo>
                <a:cubicBezTo>
                  <a:pt x="2583448" y="1942934"/>
                  <a:pt x="2184929" y="1915879"/>
                  <a:pt x="1889424" y="1940962"/>
                </a:cubicBezTo>
                <a:cubicBezTo>
                  <a:pt x="1593919" y="1966045"/>
                  <a:pt x="1578606" y="1948435"/>
                  <a:pt x="1340225" y="1940962"/>
                </a:cubicBezTo>
                <a:cubicBezTo>
                  <a:pt x="1101844" y="1933489"/>
                  <a:pt x="993185" y="1945205"/>
                  <a:pt x="903513" y="1940962"/>
                </a:cubicBezTo>
                <a:cubicBezTo>
                  <a:pt x="813841" y="1936719"/>
                  <a:pt x="425585" y="1941840"/>
                  <a:pt x="116108" y="1940962"/>
                </a:cubicBezTo>
                <a:cubicBezTo>
                  <a:pt x="42238" y="1952178"/>
                  <a:pt x="3679" y="1880161"/>
                  <a:pt x="0" y="1824854"/>
                </a:cubicBezTo>
                <a:cubicBezTo>
                  <a:pt x="-14313" y="1553630"/>
                  <a:pt x="-24923" y="1371942"/>
                  <a:pt x="0" y="1255272"/>
                </a:cubicBezTo>
                <a:cubicBezTo>
                  <a:pt x="24923" y="1138602"/>
                  <a:pt x="-13207" y="913391"/>
                  <a:pt x="0" y="651515"/>
                </a:cubicBezTo>
                <a:cubicBezTo>
                  <a:pt x="13207" y="389639"/>
                  <a:pt x="-10143" y="368436"/>
                  <a:pt x="0" y="116108"/>
                </a:cubicBezTo>
                <a:close/>
              </a:path>
              <a:path w="11480861" h="1940962" stroke="0" extrusionOk="0">
                <a:moveTo>
                  <a:pt x="0" y="116108"/>
                </a:moveTo>
                <a:cubicBezTo>
                  <a:pt x="-4236" y="52906"/>
                  <a:pt x="48618" y="-5933"/>
                  <a:pt x="116108" y="0"/>
                </a:cubicBezTo>
                <a:cubicBezTo>
                  <a:pt x="344657" y="-25922"/>
                  <a:pt x="543496" y="23329"/>
                  <a:pt x="665307" y="0"/>
                </a:cubicBezTo>
                <a:cubicBezTo>
                  <a:pt x="787118" y="-23329"/>
                  <a:pt x="898117" y="-3840"/>
                  <a:pt x="989532" y="0"/>
                </a:cubicBezTo>
                <a:cubicBezTo>
                  <a:pt x="1080947" y="3840"/>
                  <a:pt x="1178535" y="-404"/>
                  <a:pt x="1313758" y="0"/>
                </a:cubicBezTo>
                <a:cubicBezTo>
                  <a:pt x="1448981" y="404"/>
                  <a:pt x="1683084" y="-20053"/>
                  <a:pt x="1862956" y="0"/>
                </a:cubicBezTo>
                <a:cubicBezTo>
                  <a:pt x="2042828" y="20053"/>
                  <a:pt x="2100277" y="1266"/>
                  <a:pt x="2187182" y="0"/>
                </a:cubicBezTo>
                <a:cubicBezTo>
                  <a:pt x="2274087" y="-1266"/>
                  <a:pt x="2603387" y="23728"/>
                  <a:pt x="2736381" y="0"/>
                </a:cubicBezTo>
                <a:cubicBezTo>
                  <a:pt x="2869375" y="-23728"/>
                  <a:pt x="3083370" y="3766"/>
                  <a:pt x="3398066" y="0"/>
                </a:cubicBezTo>
                <a:cubicBezTo>
                  <a:pt x="3712762" y="-3766"/>
                  <a:pt x="3640467" y="-2344"/>
                  <a:pt x="3722291" y="0"/>
                </a:cubicBezTo>
                <a:cubicBezTo>
                  <a:pt x="3804116" y="2344"/>
                  <a:pt x="4055664" y="-449"/>
                  <a:pt x="4159003" y="0"/>
                </a:cubicBezTo>
                <a:cubicBezTo>
                  <a:pt x="4262342" y="449"/>
                  <a:pt x="4672534" y="27564"/>
                  <a:pt x="5045661" y="0"/>
                </a:cubicBezTo>
                <a:cubicBezTo>
                  <a:pt x="5418788" y="-27564"/>
                  <a:pt x="5213231" y="-6721"/>
                  <a:pt x="5369887" y="0"/>
                </a:cubicBezTo>
                <a:cubicBezTo>
                  <a:pt x="5526543" y="6721"/>
                  <a:pt x="5619846" y="11181"/>
                  <a:pt x="5694113" y="0"/>
                </a:cubicBezTo>
                <a:cubicBezTo>
                  <a:pt x="5768380" y="-11181"/>
                  <a:pt x="6322922" y="-15156"/>
                  <a:pt x="6580770" y="0"/>
                </a:cubicBezTo>
                <a:cubicBezTo>
                  <a:pt x="6838618" y="15156"/>
                  <a:pt x="7057219" y="4171"/>
                  <a:pt x="7242455" y="0"/>
                </a:cubicBezTo>
                <a:cubicBezTo>
                  <a:pt x="7427692" y="-4171"/>
                  <a:pt x="7836308" y="-32153"/>
                  <a:pt x="8129113" y="0"/>
                </a:cubicBezTo>
                <a:cubicBezTo>
                  <a:pt x="8421918" y="32153"/>
                  <a:pt x="8401799" y="2254"/>
                  <a:pt x="8565825" y="0"/>
                </a:cubicBezTo>
                <a:cubicBezTo>
                  <a:pt x="8729851" y="-2254"/>
                  <a:pt x="8728256" y="4273"/>
                  <a:pt x="8890051" y="0"/>
                </a:cubicBezTo>
                <a:cubicBezTo>
                  <a:pt x="9051846" y="-4273"/>
                  <a:pt x="9428324" y="-16052"/>
                  <a:pt x="9664223" y="0"/>
                </a:cubicBezTo>
                <a:cubicBezTo>
                  <a:pt x="9900122" y="16052"/>
                  <a:pt x="9846978" y="6474"/>
                  <a:pt x="9988448" y="0"/>
                </a:cubicBezTo>
                <a:cubicBezTo>
                  <a:pt x="10129919" y="-6474"/>
                  <a:pt x="11074498" y="-17939"/>
                  <a:pt x="11364753" y="0"/>
                </a:cubicBezTo>
                <a:cubicBezTo>
                  <a:pt x="11432480" y="-9376"/>
                  <a:pt x="11485718" y="50735"/>
                  <a:pt x="11480861" y="116108"/>
                </a:cubicBezTo>
                <a:cubicBezTo>
                  <a:pt x="11461353" y="388477"/>
                  <a:pt x="11490573" y="521010"/>
                  <a:pt x="11480861" y="719865"/>
                </a:cubicBezTo>
                <a:cubicBezTo>
                  <a:pt x="11471149" y="918720"/>
                  <a:pt x="11470822" y="1096147"/>
                  <a:pt x="11480861" y="1289447"/>
                </a:cubicBezTo>
                <a:cubicBezTo>
                  <a:pt x="11490900" y="1482747"/>
                  <a:pt x="11493746" y="1576498"/>
                  <a:pt x="11480861" y="1824854"/>
                </a:cubicBezTo>
                <a:cubicBezTo>
                  <a:pt x="11485232" y="1889566"/>
                  <a:pt x="11439289" y="1937910"/>
                  <a:pt x="11364753" y="1940962"/>
                </a:cubicBezTo>
                <a:cubicBezTo>
                  <a:pt x="10927099" y="1951001"/>
                  <a:pt x="10765384" y="1974577"/>
                  <a:pt x="10478095" y="1940962"/>
                </a:cubicBezTo>
                <a:cubicBezTo>
                  <a:pt x="10190806" y="1907347"/>
                  <a:pt x="9962407" y="1918691"/>
                  <a:pt x="9816410" y="1940962"/>
                </a:cubicBezTo>
                <a:cubicBezTo>
                  <a:pt x="9670414" y="1963233"/>
                  <a:pt x="9216997" y="1960243"/>
                  <a:pt x="9042239" y="1940962"/>
                </a:cubicBezTo>
                <a:cubicBezTo>
                  <a:pt x="8867481" y="1921681"/>
                  <a:pt x="8423743" y="1926408"/>
                  <a:pt x="8155581" y="1940962"/>
                </a:cubicBezTo>
                <a:cubicBezTo>
                  <a:pt x="7887419" y="1955516"/>
                  <a:pt x="7650229" y="1971967"/>
                  <a:pt x="7268923" y="1940962"/>
                </a:cubicBezTo>
                <a:cubicBezTo>
                  <a:pt x="6887617" y="1909957"/>
                  <a:pt x="7053876" y="1930451"/>
                  <a:pt x="6944697" y="1940962"/>
                </a:cubicBezTo>
                <a:cubicBezTo>
                  <a:pt x="6835518" y="1951473"/>
                  <a:pt x="6518215" y="1948785"/>
                  <a:pt x="6283012" y="1940962"/>
                </a:cubicBezTo>
                <a:cubicBezTo>
                  <a:pt x="6047809" y="1933139"/>
                  <a:pt x="6045979" y="1955424"/>
                  <a:pt x="5846300" y="1940962"/>
                </a:cubicBezTo>
                <a:cubicBezTo>
                  <a:pt x="5646621" y="1926500"/>
                  <a:pt x="5439654" y="1955368"/>
                  <a:pt x="5184615" y="1940962"/>
                </a:cubicBezTo>
                <a:cubicBezTo>
                  <a:pt x="4929577" y="1926556"/>
                  <a:pt x="4735786" y="1973515"/>
                  <a:pt x="4410444" y="1940962"/>
                </a:cubicBezTo>
                <a:cubicBezTo>
                  <a:pt x="4085102" y="1908409"/>
                  <a:pt x="4072726" y="1917169"/>
                  <a:pt x="3748759" y="1940962"/>
                </a:cubicBezTo>
                <a:cubicBezTo>
                  <a:pt x="3424792" y="1964755"/>
                  <a:pt x="3274922" y="1911939"/>
                  <a:pt x="2974587" y="1940962"/>
                </a:cubicBezTo>
                <a:cubicBezTo>
                  <a:pt x="2674252" y="1969985"/>
                  <a:pt x="2583074" y="1954037"/>
                  <a:pt x="2425389" y="1940962"/>
                </a:cubicBezTo>
                <a:cubicBezTo>
                  <a:pt x="2267704" y="1927887"/>
                  <a:pt x="2107424" y="1932541"/>
                  <a:pt x="1876190" y="1940962"/>
                </a:cubicBezTo>
                <a:cubicBezTo>
                  <a:pt x="1644956" y="1949383"/>
                  <a:pt x="1620626" y="1935541"/>
                  <a:pt x="1551964" y="1940962"/>
                </a:cubicBezTo>
                <a:cubicBezTo>
                  <a:pt x="1483302" y="1946383"/>
                  <a:pt x="1159902" y="1911871"/>
                  <a:pt x="890279" y="1940962"/>
                </a:cubicBezTo>
                <a:cubicBezTo>
                  <a:pt x="620657" y="1970053"/>
                  <a:pt x="391617" y="1958557"/>
                  <a:pt x="116108" y="1940962"/>
                </a:cubicBezTo>
                <a:cubicBezTo>
                  <a:pt x="53687" y="1941199"/>
                  <a:pt x="6952" y="1895614"/>
                  <a:pt x="0" y="1824854"/>
                </a:cubicBezTo>
                <a:cubicBezTo>
                  <a:pt x="20896" y="1681944"/>
                  <a:pt x="7574" y="1455170"/>
                  <a:pt x="0" y="1255272"/>
                </a:cubicBezTo>
                <a:cubicBezTo>
                  <a:pt x="-7574" y="1055374"/>
                  <a:pt x="-23549" y="816088"/>
                  <a:pt x="0" y="668603"/>
                </a:cubicBezTo>
                <a:cubicBezTo>
                  <a:pt x="23549" y="521118"/>
                  <a:pt x="-15421" y="332078"/>
                  <a:pt x="0" y="116108"/>
                </a:cubicBezTo>
                <a:close/>
              </a:path>
            </a:pathLst>
          </a:custGeom>
          <a:solidFill>
            <a:schemeClr val="bg1"/>
          </a:solidFill>
          <a:ln w="9525">
            <a:solidFill>
              <a:schemeClr val="bg1">
                <a:lumMod val="75000"/>
              </a:schemeClr>
            </a:solidFill>
            <a:extLst>
              <a:ext uri="{C807C97D-BFC1-408E-A445-0C87EB9F89A2}">
                <ask:lineSketchStyleProps xmlns:ask="http://schemas.microsoft.com/office/drawing/2018/sketchyshapes" sd="2784988060">
                  <a:prstGeom prst="roundRect">
                    <a:avLst>
                      <a:gd name="adj" fmla="val 5982"/>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Image result for tree plan icon black">
            <a:extLst>
              <a:ext uri="{FF2B5EF4-FFF2-40B4-BE49-F238E27FC236}">
                <a16:creationId xmlns:a16="http://schemas.microsoft.com/office/drawing/2014/main" id="{15881285-0503-41A4-EFA4-329B43479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301" y="2007558"/>
            <a:ext cx="307499" cy="34811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4A1E3B7-8BA4-5F19-28EC-635996A772E8}"/>
              </a:ext>
            </a:extLst>
          </p:cNvPr>
          <p:cNvSpPr txBox="1"/>
          <p:nvPr/>
        </p:nvSpPr>
        <p:spPr>
          <a:xfrm>
            <a:off x="867266" y="105077"/>
            <a:ext cx="5859199" cy="954107"/>
          </a:xfrm>
          <a:prstGeom prst="rect">
            <a:avLst/>
          </a:prstGeom>
          <a:noFill/>
        </p:spPr>
        <p:txBody>
          <a:bodyPr wrap="square" rtlCol="0">
            <a:spAutoFit/>
          </a:bodyPr>
          <a:lstStyle/>
          <a:p>
            <a:r>
              <a:rPr lang="en-GB" sz="2800" dirty="0"/>
              <a:t>Southside Project</a:t>
            </a:r>
          </a:p>
          <a:p>
            <a:r>
              <a:rPr lang="en-GB" sz="2800" b="1" dirty="0"/>
              <a:t>High Level Plan Explained</a:t>
            </a:r>
          </a:p>
        </p:txBody>
      </p:sp>
      <p:sp>
        <p:nvSpPr>
          <p:cNvPr id="5" name="Freeform: Shape 4">
            <a:extLst>
              <a:ext uri="{FF2B5EF4-FFF2-40B4-BE49-F238E27FC236}">
                <a16:creationId xmlns:a16="http://schemas.microsoft.com/office/drawing/2014/main" id="{78CAB1F6-9260-20A3-CD9D-6EDEC7A06C00}"/>
              </a:ext>
            </a:extLst>
          </p:cNvPr>
          <p:cNvSpPr/>
          <p:nvPr/>
        </p:nvSpPr>
        <p:spPr>
          <a:xfrm>
            <a:off x="968573" y="1656691"/>
            <a:ext cx="9982200" cy="1176337"/>
          </a:xfrm>
          <a:custGeom>
            <a:avLst/>
            <a:gdLst>
              <a:gd name="connsiteX0" fmla="*/ 252413 w 9982200"/>
              <a:gd name="connsiteY0" fmla="*/ 671512 h 1176337"/>
              <a:gd name="connsiteX1" fmla="*/ 0 w 9982200"/>
              <a:gd name="connsiteY1" fmla="*/ 704850 h 1176337"/>
              <a:gd name="connsiteX2" fmla="*/ 38100 w 9982200"/>
              <a:gd name="connsiteY2" fmla="*/ 976312 h 1176337"/>
              <a:gd name="connsiteX3" fmla="*/ 166688 w 9982200"/>
              <a:gd name="connsiteY3" fmla="*/ 1176337 h 1176337"/>
              <a:gd name="connsiteX4" fmla="*/ 219075 w 9982200"/>
              <a:gd name="connsiteY4" fmla="*/ 1133475 h 1176337"/>
              <a:gd name="connsiteX5" fmla="*/ 971550 w 9982200"/>
              <a:gd name="connsiteY5" fmla="*/ 962025 h 1176337"/>
              <a:gd name="connsiteX6" fmla="*/ 1214438 w 9982200"/>
              <a:gd name="connsiteY6" fmla="*/ 914400 h 1176337"/>
              <a:gd name="connsiteX7" fmla="*/ 4986338 w 9982200"/>
              <a:gd name="connsiteY7" fmla="*/ 900112 h 1176337"/>
              <a:gd name="connsiteX8" fmla="*/ 6272213 w 9982200"/>
              <a:gd name="connsiteY8" fmla="*/ 809625 h 1176337"/>
              <a:gd name="connsiteX9" fmla="*/ 7791450 w 9982200"/>
              <a:gd name="connsiteY9" fmla="*/ 695325 h 1176337"/>
              <a:gd name="connsiteX10" fmla="*/ 8334375 w 9982200"/>
              <a:gd name="connsiteY10" fmla="*/ 681037 h 1176337"/>
              <a:gd name="connsiteX11" fmla="*/ 8501063 w 9982200"/>
              <a:gd name="connsiteY11" fmla="*/ 723900 h 1176337"/>
              <a:gd name="connsiteX12" fmla="*/ 8796338 w 9982200"/>
              <a:gd name="connsiteY12" fmla="*/ 695325 h 1176337"/>
              <a:gd name="connsiteX13" fmla="*/ 9272588 w 9982200"/>
              <a:gd name="connsiteY13" fmla="*/ 609600 h 1176337"/>
              <a:gd name="connsiteX14" fmla="*/ 9420225 w 9982200"/>
              <a:gd name="connsiteY14" fmla="*/ 519112 h 1176337"/>
              <a:gd name="connsiteX15" fmla="*/ 9720263 w 9982200"/>
              <a:gd name="connsiteY15" fmla="*/ 300037 h 1176337"/>
              <a:gd name="connsiteX16" fmla="*/ 9982200 w 9982200"/>
              <a:gd name="connsiteY16" fmla="*/ 0 h 1176337"/>
              <a:gd name="connsiteX17" fmla="*/ 9667875 w 9982200"/>
              <a:gd name="connsiteY17" fmla="*/ 80962 h 1176337"/>
              <a:gd name="connsiteX18" fmla="*/ 9567863 w 9982200"/>
              <a:gd name="connsiteY18" fmla="*/ 219075 h 1176337"/>
              <a:gd name="connsiteX19" fmla="*/ 9301163 w 9982200"/>
              <a:gd name="connsiteY19" fmla="*/ 361950 h 1176337"/>
              <a:gd name="connsiteX20" fmla="*/ 9034463 w 9982200"/>
              <a:gd name="connsiteY20" fmla="*/ 433387 h 1176337"/>
              <a:gd name="connsiteX21" fmla="*/ 4772025 w 9982200"/>
              <a:gd name="connsiteY21" fmla="*/ 704850 h 1176337"/>
              <a:gd name="connsiteX22" fmla="*/ 2709863 w 9982200"/>
              <a:gd name="connsiteY22" fmla="*/ 723900 h 1176337"/>
              <a:gd name="connsiteX23" fmla="*/ 1328738 w 9982200"/>
              <a:gd name="connsiteY23" fmla="*/ 747712 h 1176337"/>
              <a:gd name="connsiteX24" fmla="*/ 971550 w 9982200"/>
              <a:gd name="connsiteY24" fmla="*/ 762000 h 1176337"/>
              <a:gd name="connsiteX25" fmla="*/ 295275 w 9982200"/>
              <a:gd name="connsiteY25" fmla="*/ 909637 h 1176337"/>
              <a:gd name="connsiteX26" fmla="*/ 252413 w 9982200"/>
              <a:gd name="connsiteY26" fmla="*/ 671512 h 1176337"/>
              <a:gd name="connsiteX0" fmla="*/ 252413 w 9982200"/>
              <a:gd name="connsiteY0" fmla="*/ 671512 h 1176337"/>
              <a:gd name="connsiteX1" fmla="*/ 0 w 9982200"/>
              <a:gd name="connsiteY1" fmla="*/ 704850 h 1176337"/>
              <a:gd name="connsiteX2" fmla="*/ 38100 w 9982200"/>
              <a:gd name="connsiteY2" fmla="*/ 976312 h 1176337"/>
              <a:gd name="connsiteX3" fmla="*/ 166688 w 9982200"/>
              <a:gd name="connsiteY3" fmla="*/ 1176337 h 1176337"/>
              <a:gd name="connsiteX4" fmla="*/ 219075 w 9982200"/>
              <a:gd name="connsiteY4" fmla="*/ 1133475 h 1176337"/>
              <a:gd name="connsiteX5" fmla="*/ 971550 w 9982200"/>
              <a:gd name="connsiteY5" fmla="*/ 962025 h 1176337"/>
              <a:gd name="connsiteX6" fmla="*/ 1214438 w 9982200"/>
              <a:gd name="connsiteY6" fmla="*/ 914400 h 1176337"/>
              <a:gd name="connsiteX7" fmla="*/ 4986338 w 9982200"/>
              <a:gd name="connsiteY7" fmla="*/ 900112 h 1176337"/>
              <a:gd name="connsiteX8" fmla="*/ 6272213 w 9982200"/>
              <a:gd name="connsiteY8" fmla="*/ 809625 h 1176337"/>
              <a:gd name="connsiteX9" fmla="*/ 7791450 w 9982200"/>
              <a:gd name="connsiteY9" fmla="*/ 695325 h 1176337"/>
              <a:gd name="connsiteX10" fmla="*/ 8334375 w 9982200"/>
              <a:gd name="connsiteY10" fmla="*/ 681037 h 1176337"/>
              <a:gd name="connsiteX11" fmla="*/ 8501063 w 9982200"/>
              <a:gd name="connsiteY11" fmla="*/ 723900 h 1176337"/>
              <a:gd name="connsiteX12" fmla="*/ 8796338 w 9982200"/>
              <a:gd name="connsiteY12" fmla="*/ 695325 h 1176337"/>
              <a:gd name="connsiteX13" fmla="*/ 9272588 w 9982200"/>
              <a:gd name="connsiteY13" fmla="*/ 609600 h 1176337"/>
              <a:gd name="connsiteX14" fmla="*/ 9420225 w 9982200"/>
              <a:gd name="connsiteY14" fmla="*/ 519112 h 1176337"/>
              <a:gd name="connsiteX15" fmla="*/ 9720263 w 9982200"/>
              <a:gd name="connsiteY15" fmla="*/ 300037 h 1176337"/>
              <a:gd name="connsiteX16" fmla="*/ 9982200 w 9982200"/>
              <a:gd name="connsiteY16" fmla="*/ 0 h 1176337"/>
              <a:gd name="connsiteX17" fmla="*/ 9667875 w 9982200"/>
              <a:gd name="connsiteY17" fmla="*/ 80962 h 1176337"/>
              <a:gd name="connsiteX18" fmla="*/ 9567863 w 9982200"/>
              <a:gd name="connsiteY18" fmla="*/ 219075 h 1176337"/>
              <a:gd name="connsiteX19" fmla="*/ 9301163 w 9982200"/>
              <a:gd name="connsiteY19" fmla="*/ 361950 h 1176337"/>
              <a:gd name="connsiteX20" fmla="*/ 9024938 w 9982200"/>
              <a:gd name="connsiteY20" fmla="*/ 466725 h 1176337"/>
              <a:gd name="connsiteX21" fmla="*/ 4772025 w 9982200"/>
              <a:gd name="connsiteY21" fmla="*/ 704850 h 1176337"/>
              <a:gd name="connsiteX22" fmla="*/ 2709863 w 9982200"/>
              <a:gd name="connsiteY22" fmla="*/ 723900 h 1176337"/>
              <a:gd name="connsiteX23" fmla="*/ 1328738 w 9982200"/>
              <a:gd name="connsiteY23" fmla="*/ 747712 h 1176337"/>
              <a:gd name="connsiteX24" fmla="*/ 971550 w 9982200"/>
              <a:gd name="connsiteY24" fmla="*/ 762000 h 1176337"/>
              <a:gd name="connsiteX25" fmla="*/ 295275 w 9982200"/>
              <a:gd name="connsiteY25" fmla="*/ 909637 h 1176337"/>
              <a:gd name="connsiteX26" fmla="*/ 252413 w 9982200"/>
              <a:gd name="connsiteY26" fmla="*/ 671512 h 1176337"/>
              <a:gd name="connsiteX0" fmla="*/ 252413 w 9982200"/>
              <a:gd name="connsiteY0" fmla="*/ 671512 h 1176337"/>
              <a:gd name="connsiteX1" fmla="*/ 0 w 9982200"/>
              <a:gd name="connsiteY1" fmla="*/ 704850 h 1176337"/>
              <a:gd name="connsiteX2" fmla="*/ 38100 w 9982200"/>
              <a:gd name="connsiteY2" fmla="*/ 976312 h 1176337"/>
              <a:gd name="connsiteX3" fmla="*/ 166688 w 9982200"/>
              <a:gd name="connsiteY3" fmla="*/ 1176337 h 1176337"/>
              <a:gd name="connsiteX4" fmla="*/ 219075 w 9982200"/>
              <a:gd name="connsiteY4" fmla="*/ 1133475 h 1176337"/>
              <a:gd name="connsiteX5" fmla="*/ 971550 w 9982200"/>
              <a:gd name="connsiteY5" fmla="*/ 962025 h 1176337"/>
              <a:gd name="connsiteX6" fmla="*/ 1214438 w 9982200"/>
              <a:gd name="connsiteY6" fmla="*/ 914400 h 1176337"/>
              <a:gd name="connsiteX7" fmla="*/ 4986338 w 9982200"/>
              <a:gd name="connsiteY7" fmla="*/ 900112 h 1176337"/>
              <a:gd name="connsiteX8" fmla="*/ 6272213 w 9982200"/>
              <a:gd name="connsiteY8" fmla="*/ 809625 h 1176337"/>
              <a:gd name="connsiteX9" fmla="*/ 7791450 w 9982200"/>
              <a:gd name="connsiteY9" fmla="*/ 695325 h 1176337"/>
              <a:gd name="connsiteX10" fmla="*/ 8334375 w 9982200"/>
              <a:gd name="connsiteY10" fmla="*/ 681037 h 1176337"/>
              <a:gd name="connsiteX11" fmla="*/ 8534401 w 9982200"/>
              <a:gd name="connsiteY11" fmla="*/ 709612 h 1176337"/>
              <a:gd name="connsiteX12" fmla="*/ 8796338 w 9982200"/>
              <a:gd name="connsiteY12" fmla="*/ 695325 h 1176337"/>
              <a:gd name="connsiteX13" fmla="*/ 9272588 w 9982200"/>
              <a:gd name="connsiteY13" fmla="*/ 609600 h 1176337"/>
              <a:gd name="connsiteX14" fmla="*/ 9420225 w 9982200"/>
              <a:gd name="connsiteY14" fmla="*/ 519112 h 1176337"/>
              <a:gd name="connsiteX15" fmla="*/ 9720263 w 9982200"/>
              <a:gd name="connsiteY15" fmla="*/ 300037 h 1176337"/>
              <a:gd name="connsiteX16" fmla="*/ 9982200 w 9982200"/>
              <a:gd name="connsiteY16" fmla="*/ 0 h 1176337"/>
              <a:gd name="connsiteX17" fmla="*/ 9667875 w 9982200"/>
              <a:gd name="connsiteY17" fmla="*/ 80962 h 1176337"/>
              <a:gd name="connsiteX18" fmla="*/ 9567863 w 9982200"/>
              <a:gd name="connsiteY18" fmla="*/ 219075 h 1176337"/>
              <a:gd name="connsiteX19" fmla="*/ 9301163 w 9982200"/>
              <a:gd name="connsiteY19" fmla="*/ 361950 h 1176337"/>
              <a:gd name="connsiteX20" fmla="*/ 9024938 w 9982200"/>
              <a:gd name="connsiteY20" fmla="*/ 466725 h 1176337"/>
              <a:gd name="connsiteX21" fmla="*/ 4772025 w 9982200"/>
              <a:gd name="connsiteY21" fmla="*/ 704850 h 1176337"/>
              <a:gd name="connsiteX22" fmla="*/ 2709863 w 9982200"/>
              <a:gd name="connsiteY22" fmla="*/ 723900 h 1176337"/>
              <a:gd name="connsiteX23" fmla="*/ 1328738 w 9982200"/>
              <a:gd name="connsiteY23" fmla="*/ 747712 h 1176337"/>
              <a:gd name="connsiteX24" fmla="*/ 971550 w 9982200"/>
              <a:gd name="connsiteY24" fmla="*/ 762000 h 1176337"/>
              <a:gd name="connsiteX25" fmla="*/ 295275 w 9982200"/>
              <a:gd name="connsiteY25" fmla="*/ 909637 h 1176337"/>
              <a:gd name="connsiteX26" fmla="*/ 252413 w 9982200"/>
              <a:gd name="connsiteY26" fmla="*/ 671512 h 1176337"/>
              <a:gd name="connsiteX0" fmla="*/ 252413 w 9982200"/>
              <a:gd name="connsiteY0" fmla="*/ 671512 h 1176337"/>
              <a:gd name="connsiteX1" fmla="*/ 0 w 9982200"/>
              <a:gd name="connsiteY1" fmla="*/ 704850 h 1176337"/>
              <a:gd name="connsiteX2" fmla="*/ 38100 w 9982200"/>
              <a:gd name="connsiteY2" fmla="*/ 976312 h 1176337"/>
              <a:gd name="connsiteX3" fmla="*/ 166688 w 9982200"/>
              <a:gd name="connsiteY3" fmla="*/ 1176337 h 1176337"/>
              <a:gd name="connsiteX4" fmla="*/ 219075 w 9982200"/>
              <a:gd name="connsiteY4" fmla="*/ 1133475 h 1176337"/>
              <a:gd name="connsiteX5" fmla="*/ 971550 w 9982200"/>
              <a:gd name="connsiteY5" fmla="*/ 962025 h 1176337"/>
              <a:gd name="connsiteX6" fmla="*/ 1214438 w 9982200"/>
              <a:gd name="connsiteY6" fmla="*/ 914400 h 1176337"/>
              <a:gd name="connsiteX7" fmla="*/ 4986338 w 9982200"/>
              <a:gd name="connsiteY7" fmla="*/ 900112 h 1176337"/>
              <a:gd name="connsiteX8" fmla="*/ 6272213 w 9982200"/>
              <a:gd name="connsiteY8" fmla="*/ 809625 h 1176337"/>
              <a:gd name="connsiteX9" fmla="*/ 7791450 w 9982200"/>
              <a:gd name="connsiteY9" fmla="*/ 695325 h 1176337"/>
              <a:gd name="connsiteX10" fmla="*/ 8334375 w 9982200"/>
              <a:gd name="connsiteY10" fmla="*/ 681037 h 1176337"/>
              <a:gd name="connsiteX11" fmla="*/ 8534401 w 9982200"/>
              <a:gd name="connsiteY11" fmla="*/ 709612 h 1176337"/>
              <a:gd name="connsiteX12" fmla="*/ 8796338 w 9982200"/>
              <a:gd name="connsiteY12" fmla="*/ 695325 h 1176337"/>
              <a:gd name="connsiteX13" fmla="*/ 9272588 w 9982200"/>
              <a:gd name="connsiteY13" fmla="*/ 609600 h 1176337"/>
              <a:gd name="connsiteX14" fmla="*/ 9420225 w 9982200"/>
              <a:gd name="connsiteY14" fmla="*/ 519112 h 1176337"/>
              <a:gd name="connsiteX15" fmla="*/ 9720263 w 9982200"/>
              <a:gd name="connsiteY15" fmla="*/ 300037 h 1176337"/>
              <a:gd name="connsiteX16" fmla="*/ 9982200 w 9982200"/>
              <a:gd name="connsiteY16" fmla="*/ 0 h 1176337"/>
              <a:gd name="connsiteX17" fmla="*/ 9667875 w 9982200"/>
              <a:gd name="connsiteY17" fmla="*/ 80962 h 1176337"/>
              <a:gd name="connsiteX18" fmla="*/ 9567863 w 9982200"/>
              <a:gd name="connsiteY18" fmla="*/ 219075 h 1176337"/>
              <a:gd name="connsiteX19" fmla="*/ 9301163 w 9982200"/>
              <a:gd name="connsiteY19" fmla="*/ 361950 h 1176337"/>
              <a:gd name="connsiteX20" fmla="*/ 9024938 w 9982200"/>
              <a:gd name="connsiteY20" fmla="*/ 466725 h 1176337"/>
              <a:gd name="connsiteX21" fmla="*/ 4772025 w 9982200"/>
              <a:gd name="connsiteY21" fmla="*/ 704850 h 1176337"/>
              <a:gd name="connsiteX22" fmla="*/ 2709863 w 9982200"/>
              <a:gd name="connsiteY22" fmla="*/ 723900 h 1176337"/>
              <a:gd name="connsiteX23" fmla="*/ 1323975 w 9982200"/>
              <a:gd name="connsiteY23" fmla="*/ 728662 h 1176337"/>
              <a:gd name="connsiteX24" fmla="*/ 971550 w 9982200"/>
              <a:gd name="connsiteY24" fmla="*/ 762000 h 1176337"/>
              <a:gd name="connsiteX25" fmla="*/ 295275 w 9982200"/>
              <a:gd name="connsiteY25" fmla="*/ 909637 h 1176337"/>
              <a:gd name="connsiteX26" fmla="*/ 252413 w 9982200"/>
              <a:gd name="connsiteY26" fmla="*/ 671512 h 1176337"/>
              <a:gd name="connsiteX0" fmla="*/ 252413 w 9982200"/>
              <a:gd name="connsiteY0" fmla="*/ 671512 h 1176337"/>
              <a:gd name="connsiteX1" fmla="*/ 0 w 9982200"/>
              <a:gd name="connsiteY1" fmla="*/ 704850 h 1176337"/>
              <a:gd name="connsiteX2" fmla="*/ 38100 w 9982200"/>
              <a:gd name="connsiteY2" fmla="*/ 976312 h 1176337"/>
              <a:gd name="connsiteX3" fmla="*/ 166688 w 9982200"/>
              <a:gd name="connsiteY3" fmla="*/ 1176337 h 1176337"/>
              <a:gd name="connsiteX4" fmla="*/ 219075 w 9982200"/>
              <a:gd name="connsiteY4" fmla="*/ 1133475 h 1176337"/>
              <a:gd name="connsiteX5" fmla="*/ 971550 w 9982200"/>
              <a:gd name="connsiteY5" fmla="*/ 962025 h 1176337"/>
              <a:gd name="connsiteX6" fmla="*/ 1214438 w 9982200"/>
              <a:gd name="connsiteY6" fmla="*/ 914400 h 1176337"/>
              <a:gd name="connsiteX7" fmla="*/ 4986338 w 9982200"/>
              <a:gd name="connsiteY7" fmla="*/ 900112 h 1176337"/>
              <a:gd name="connsiteX8" fmla="*/ 6272213 w 9982200"/>
              <a:gd name="connsiteY8" fmla="*/ 809625 h 1176337"/>
              <a:gd name="connsiteX9" fmla="*/ 7791450 w 9982200"/>
              <a:gd name="connsiteY9" fmla="*/ 695325 h 1176337"/>
              <a:gd name="connsiteX10" fmla="*/ 8334375 w 9982200"/>
              <a:gd name="connsiteY10" fmla="*/ 681037 h 1176337"/>
              <a:gd name="connsiteX11" fmla="*/ 8534401 w 9982200"/>
              <a:gd name="connsiteY11" fmla="*/ 709612 h 1176337"/>
              <a:gd name="connsiteX12" fmla="*/ 8796338 w 9982200"/>
              <a:gd name="connsiteY12" fmla="*/ 695325 h 1176337"/>
              <a:gd name="connsiteX13" fmla="*/ 9272588 w 9982200"/>
              <a:gd name="connsiteY13" fmla="*/ 609600 h 1176337"/>
              <a:gd name="connsiteX14" fmla="*/ 9420225 w 9982200"/>
              <a:gd name="connsiteY14" fmla="*/ 519112 h 1176337"/>
              <a:gd name="connsiteX15" fmla="*/ 9720263 w 9982200"/>
              <a:gd name="connsiteY15" fmla="*/ 300037 h 1176337"/>
              <a:gd name="connsiteX16" fmla="*/ 9982200 w 9982200"/>
              <a:gd name="connsiteY16" fmla="*/ 0 h 1176337"/>
              <a:gd name="connsiteX17" fmla="*/ 9744075 w 9982200"/>
              <a:gd name="connsiteY17" fmla="*/ 11112 h 1176337"/>
              <a:gd name="connsiteX18" fmla="*/ 9567863 w 9982200"/>
              <a:gd name="connsiteY18" fmla="*/ 219075 h 1176337"/>
              <a:gd name="connsiteX19" fmla="*/ 9301163 w 9982200"/>
              <a:gd name="connsiteY19" fmla="*/ 361950 h 1176337"/>
              <a:gd name="connsiteX20" fmla="*/ 9024938 w 9982200"/>
              <a:gd name="connsiteY20" fmla="*/ 466725 h 1176337"/>
              <a:gd name="connsiteX21" fmla="*/ 4772025 w 9982200"/>
              <a:gd name="connsiteY21" fmla="*/ 704850 h 1176337"/>
              <a:gd name="connsiteX22" fmla="*/ 2709863 w 9982200"/>
              <a:gd name="connsiteY22" fmla="*/ 723900 h 1176337"/>
              <a:gd name="connsiteX23" fmla="*/ 1323975 w 9982200"/>
              <a:gd name="connsiteY23" fmla="*/ 728662 h 1176337"/>
              <a:gd name="connsiteX24" fmla="*/ 971550 w 9982200"/>
              <a:gd name="connsiteY24" fmla="*/ 762000 h 1176337"/>
              <a:gd name="connsiteX25" fmla="*/ 295275 w 9982200"/>
              <a:gd name="connsiteY25" fmla="*/ 909637 h 1176337"/>
              <a:gd name="connsiteX26" fmla="*/ 252413 w 9982200"/>
              <a:gd name="connsiteY26" fmla="*/ 671512 h 117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82200" h="1176337">
                <a:moveTo>
                  <a:pt x="252413" y="671512"/>
                </a:moveTo>
                <a:lnTo>
                  <a:pt x="0" y="704850"/>
                </a:lnTo>
                <a:lnTo>
                  <a:pt x="38100" y="976312"/>
                </a:lnTo>
                <a:lnTo>
                  <a:pt x="166688" y="1176337"/>
                </a:lnTo>
                <a:lnTo>
                  <a:pt x="219075" y="1133475"/>
                </a:lnTo>
                <a:lnTo>
                  <a:pt x="971550" y="962025"/>
                </a:lnTo>
                <a:lnTo>
                  <a:pt x="1214438" y="914400"/>
                </a:lnTo>
                <a:lnTo>
                  <a:pt x="4986338" y="900112"/>
                </a:lnTo>
                <a:lnTo>
                  <a:pt x="6272213" y="809625"/>
                </a:lnTo>
                <a:lnTo>
                  <a:pt x="7791450" y="695325"/>
                </a:lnTo>
                <a:lnTo>
                  <a:pt x="8334375" y="681037"/>
                </a:lnTo>
                <a:lnTo>
                  <a:pt x="8534401" y="709612"/>
                </a:lnTo>
                <a:lnTo>
                  <a:pt x="8796338" y="695325"/>
                </a:lnTo>
                <a:lnTo>
                  <a:pt x="9272588" y="609600"/>
                </a:lnTo>
                <a:lnTo>
                  <a:pt x="9420225" y="519112"/>
                </a:lnTo>
                <a:lnTo>
                  <a:pt x="9720263" y="300037"/>
                </a:lnTo>
                <a:lnTo>
                  <a:pt x="9982200" y="0"/>
                </a:lnTo>
                <a:lnTo>
                  <a:pt x="9744075" y="11112"/>
                </a:lnTo>
                <a:lnTo>
                  <a:pt x="9567863" y="219075"/>
                </a:lnTo>
                <a:lnTo>
                  <a:pt x="9301163" y="361950"/>
                </a:lnTo>
                <a:lnTo>
                  <a:pt x="9024938" y="466725"/>
                </a:lnTo>
                <a:lnTo>
                  <a:pt x="4772025" y="704850"/>
                </a:lnTo>
                <a:lnTo>
                  <a:pt x="2709863" y="723900"/>
                </a:lnTo>
                <a:lnTo>
                  <a:pt x="1323975" y="728662"/>
                </a:lnTo>
                <a:lnTo>
                  <a:pt x="971550" y="762000"/>
                </a:lnTo>
                <a:lnTo>
                  <a:pt x="295275" y="909637"/>
                </a:lnTo>
                <a:lnTo>
                  <a:pt x="252413" y="671512"/>
                </a:lnTo>
                <a:close/>
              </a:path>
            </a:pathLst>
          </a:custGeom>
          <a:solidFill>
            <a:schemeClr val="bg1">
              <a:alpha val="64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lowchart: Manual Operation 5">
            <a:extLst>
              <a:ext uri="{FF2B5EF4-FFF2-40B4-BE49-F238E27FC236}">
                <a16:creationId xmlns:a16="http://schemas.microsoft.com/office/drawing/2014/main" id="{50B48C84-BB16-91AB-5324-8BDD521B70A0}"/>
              </a:ext>
            </a:extLst>
          </p:cNvPr>
          <p:cNvSpPr/>
          <p:nvPr/>
        </p:nvSpPr>
        <p:spPr>
          <a:xfrm rot="10800000">
            <a:off x="2961206" y="2137618"/>
            <a:ext cx="340992" cy="242888"/>
          </a:xfrm>
          <a:prstGeom prst="flowChartManualOperation">
            <a:avLst/>
          </a:prstGeom>
          <a:solidFill>
            <a:schemeClr val="bg1">
              <a:alpha val="64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 name="Straight Connector 24">
            <a:extLst>
              <a:ext uri="{FF2B5EF4-FFF2-40B4-BE49-F238E27FC236}">
                <a16:creationId xmlns:a16="http://schemas.microsoft.com/office/drawing/2014/main" id="{9E87C74F-C807-9901-7B8E-085B93AB604F}"/>
              </a:ext>
            </a:extLst>
          </p:cNvPr>
          <p:cNvCxnSpPr>
            <a:cxnSpLocks/>
          </p:cNvCxnSpPr>
          <p:nvPr/>
        </p:nvCxnSpPr>
        <p:spPr>
          <a:xfrm flipH="1" flipV="1">
            <a:off x="909871" y="2346841"/>
            <a:ext cx="25806" cy="241712"/>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3037BF-3B82-C1E1-FFA0-ABA327F55740}"/>
              </a:ext>
            </a:extLst>
          </p:cNvPr>
          <p:cNvCxnSpPr>
            <a:cxnSpLocks/>
          </p:cNvCxnSpPr>
          <p:nvPr/>
        </p:nvCxnSpPr>
        <p:spPr>
          <a:xfrm flipH="1">
            <a:off x="895548" y="2287335"/>
            <a:ext cx="365196" cy="42863"/>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72DBF11-DC6E-93C2-019D-854D9E49CE60}"/>
              </a:ext>
            </a:extLst>
          </p:cNvPr>
          <p:cNvCxnSpPr>
            <a:cxnSpLocks/>
          </p:cNvCxnSpPr>
          <p:nvPr/>
        </p:nvCxnSpPr>
        <p:spPr>
          <a:xfrm>
            <a:off x="1260744" y="2330198"/>
            <a:ext cx="34854" cy="219377"/>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6EE6FC4-A10C-4575-D4E3-81B1BDE63A91}"/>
              </a:ext>
            </a:extLst>
          </p:cNvPr>
          <p:cNvCxnSpPr>
            <a:cxnSpLocks/>
          </p:cNvCxnSpPr>
          <p:nvPr/>
        </p:nvCxnSpPr>
        <p:spPr>
          <a:xfrm flipH="1">
            <a:off x="1325248" y="2380507"/>
            <a:ext cx="579950" cy="126645"/>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027E77B-4FED-6578-FF9E-99839B60A14B}"/>
              </a:ext>
            </a:extLst>
          </p:cNvPr>
          <p:cNvCxnSpPr>
            <a:cxnSpLocks/>
          </p:cNvCxnSpPr>
          <p:nvPr/>
        </p:nvCxnSpPr>
        <p:spPr>
          <a:xfrm flipH="1">
            <a:off x="1937987" y="2342217"/>
            <a:ext cx="339526" cy="2559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EC593FC-4F2C-FF4C-E402-B75D91C63C78}"/>
              </a:ext>
            </a:extLst>
          </p:cNvPr>
          <p:cNvCxnSpPr>
            <a:cxnSpLocks/>
          </p:cNvCxnSpPr>
          <p:nvPr/>
        </p:nvCxnSpPr>
        <p:spPr>
          <a:xfrm flipH="1">
            <a:off x="2306009" y="2342491"/>
            <a:ext cx="228379" cy="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FBBFFD6-12A1-DDAD-88AA-8F73E5634D12}"/>
              </a:ext>
            </a:extLst>
          </p:cNvPr>
          <p:cNvCxnSpPr>
            <a:cxnSpLocks/>
          </p:cNvCxnSpPr>
          <p:nvPr/>
        </p:nvCxnSpPr>
        <p:spPr>
          <a:xfrm flipH="1">
            <a:off x="2981523" y="2086081"/>
            <a:ext cx="273050" cy="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6E3CF1F-2418-1FE7-84A1-C4E44A78F9EA}"/>
              </a:ext>
            </a:extLst>
          </p:cNvPr>
          <p:cNvCxnSpPr>
            <a:cxnSpLocks/>
          </p:cNvCxnSpPr>
          <p:nvPr/>
        </p:nvCxnSpPr>
        <p:spPr>
          <a:xfrm flipH="1">
            <a:off x="2926351" y="2121857"/>
            <a:ext cx="64697" cy="209134"/>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E1336E6-C89A-8B76-E693-C370BF157543}"/>
              </a:ext>
            </a:extLst>
          </p:cNvPr>
          <p:cNvCxnSpPr>
            <a:cxnSpLocks/>
          </p:cNvCxnSpPr>
          <p:nvPr/>
        </p:nvCxnSpPr>
        <p:spPr>
          <a:xfrm flipH="1" flipV="1">
            <a:off x="3267273" y="2121857"/>
            <a:ext cx="76200" cy="198409"/>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C58FB4C-DFAA-8254-6F5B-C779030272B9}"/>
              </a:ext>
            </a:extLst>
          </p:cNvPr>
          <p:cNvCxnSpPr>
            <a:cxnSpLocks/>
          </p:cNvCxnSpPr>
          <p:nvPr/>
        </p:nvCxnSpPr>
        <p:spPr>
          <a:xfrm flipH="1">
            <a:off x="3362523" y="2342217"/>
            <a:ext cx="720411" cy="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DA7FDDA0-A79B-42CE-24BE-0E27BCA0D5F2}"/>
              </a:ext>
            </a:extLst>
          </p:cNvPr>
          <p:cNvCxnSpPr>
            <a:cxnSpLocks/>
          </p:cNvCxnSpPr>
          <p:nvPr/>
        </p:nvCxnSpPr>
        <p:spPr>
          <a:xfrm>
            <a:off x="968573" y="1518534"/>
            <a:ext cx="3038910" cy="0"/>
          </a:xfrm>
          <a:prstGeom prst="straightConnector1">
            <a:avLst/>
          </a:prstGeom>
          <a:ln w="12700">
            <a:solidFill>
              <a:schemeClr val="bg1">
                <a:lumMod val="50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AC982CF7-4ECA-89D2-0B9D-968BB37F6BDA}"/>
              </a:ext>
            </a:extLst>
          </p:cNvPr>
          <p:cNvCxnSpPr>
            <a:cxnSpLocks/>
          </p:cNvCxnSpPr>
          <p:nvPr/>
        </p:nvCxnSpPr>
        <p:spPr>
          <a:xfrm>
            <a:off x="4082934" y="1518534"/>
            <a:ext cx="6867839" cy="0"/>
          </a:xfrm>
          <a:prstGeom prst="straightConnector1">
            <a:avLst/>
          </a:prstGeom>
          <a:ln w="12700">
            <a:solidFill>
              <a:schemeClr val="bg1">
                <a:lumMod val="50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BE7AD4B-0F89-1741-4BCD-8276C47B8B43}"/>
              </a:ext>
            </a:extLst>
          </p:cNvPr>
          <p:cNvSpPr txBox="1"/>
          <p:nvPr/>
        </p:nvSpPr>
        <p:spPr>
          <a:xfrm>
            <a:off x="2036302" y="1250201"/>
            <a:ext cx="1218525" cy="276999"/>
          </a:xfrm>
          <a:prstGeom prst="rect">
            <a:avLst/>
          </a:prstGeom>
          <a:noFill/>
        </p:spPr>
        <p:txBody>
          <a:bodyPr wrap="square" rtlCol="0">
            <a:spAutoFit/>
          </a:bodyPr>
          <a:lstStyle/>
          <a:p>
            <a:r>
              <a:rPr lang="en-GB" sz="1200" dirty="0">
                <a:solidFill>
                  <a:schemeClr val="bg1">
                    <a:lumMod val="50000"/>
                  </a:schemeClr>
                </a:solidFill>
              </a:rPr>
              <a:t>approx.   90m</a:t>
            </a:r>
          </a:p>
        </p:txBody>
      </p:sp>
      <p:sp>
        <p:nvSpPr>
          <p:cNvPr id="8" name="TextBox 7">
            <a:extLst>
              <a:ext uri="{FF2B5EF4-FFF2-40B4-BE49-F238E27FC236}">
                <a16:creationId xmlns:a16="http://schemas.microsoft.com/office/drawing/2014/main" id="{F443E791-469B-E0A0-1DEA-03B73FBDA555}"/>
              </a:ext>
            </a:extLst>
          </p:cNvPr>
          <p:cNvSpPr txBox="1"/>
          <p:nvPr/>
        </p:nvSpPr>
        <p:spPr>
          <a:xfrm>
            <a:off x="7425926" y="1241535"/>
            <a:ext cx="1208748" cy="276999"/>
          </a:xfrm>
          <a:prstGeom prst="rect">
            <a:avLst/>
          </a:prstGeom>
          <a:noFill/>
        </p:spPr>
        <p:txBody>
          <a:bodyPr wrap="square" rtlCol="0">
            <a:spAutoFit/>
          </a:bodyPr>
          <a:lstStyle/>
          <a:p>
            <a:r>
              <a:rPr lang="en-GB" sz="1200" dirty="0">
                <a:solidFill>
                  <a:schemeClr val="bg1">
                    <a:lumMod val="50000"/>
                  </a:schemeClr>
                </a:solidFill>
              </a:rPr>
              <a:t>approx.   155m</a:t>
            </a:r>
          </a:p>
        </p:txBody>
      </p:sp>
      <p:graphicFrame>
        <p:nvGraphicFramePr>
          <p:cNvPr id="13" name="Table 12">
            <a:extLst>
              <a:ext uri="{FF2B5EF4-FFF2-40B4-BE49-F238E27FC236}">
                <a16:creationId xmlns:a16="http://schemas.microsoft.com/office/drawing/2014/main" id="{5854F16F-D68F-D717-4DB9-959F2FB260DC}"/>
              </a:ext>
            </a:extLst>
          </p:cNvPr>
          <p:cNvGraphicFramePr>
            <a:graphicFrameLocks noGrp="1"/>
          </p:cNvGraphicFramePr>
          <p:nvPr>
            <p:extLst>
              <p:ext uri="{D42A27DB-BD31-4B8C-83A1-F6EECF244321}">
                <p14:modId xmlns:p14="http://schemas.microsoft.com/office/powerpoint/2010/main" val="3270290166"/>
              </p:ext>
            </p:extLst>
          </p:nvPr>
        </p:nvGraphicFramePr>
        <p:xfrm>
          <a:off x="213144" y="3237825"/>
          <a:ext cx="11772000" cy="3571240"/>
        </p:xfrm>
        <a:graphic>
          <a:graphicData uri="http://schemas.openxmlformats.org/drawingml/2006/table">
            <a:tbl>
              <a:tblPr firstRow="1" bandRow="1">
                <a:tableStyleId>{5C22544A-7EE6-4342-B048-85BDC9FD1C3A}</a:tableStyleId>
              </a:tblPr>
              <a:tblGrid>
                <a:gridCol w="3204000">
                  <a:extLst>
                    <a:ext uri="{9D8B030D-6E8A-4147-A177-3AD203B41FA5}">
                      <a16:colId xmlns:a16="http://schemas.microsoft.com/office/drawing/2014/main" val="3805618164"/>
                    </a:ext>
                  </a:extLst>
                </a:gridCol>
                <a:gridCol w="2700000">
                  <a:extLst>
                    <a:ext uri="{9D8B030D-6E8A-4147-A177-3AD203B41FA5}">
                      <a16:colId xmlns:a16="http://schemas.microsoft.com/office/drawing/2014/main" val="2299801189"/>
                    </a:ext>
                  </a:extLst>
                </a:gridCol>
                <a:gridCol w="2880000">
                  <a:extLst>
                    <a:ext uri="{9D8B030D-6E8A-4147-A177-3AD203B41FA5}">
                      <a16:colId xmlns:a16="http://schemas.microsoft.com/office/drawing/2014/main" val="967699673"/>
                    </a:ext>
                  </a:extLst>
                </a:gridCol>
                <a:gridCol w="2988000">
                  <a:extLst>
                    <a:ext uri="{9D8B030D-6E8A-4147-A177-3AD203B41FA5}">
                      <a16:colId xmlns:a16="http://schemas.microsoft.com/office/drawing/2014/main" val="1250217369"/>
                    </a:ext>
                  </a:extLst>
                </a:gridCol>
              </a:tblGrid>
              <a:tr h="370840">
                <a:tc>
                  <a:txBody>
                    <a:bodyPr/>
                    <a:lstStyle/>
                    <a:p>
                      <a:r>
                        <a:rPr lang="en-GB" sz="1600" dirty="0">
                          <a:solidFill>
                            <a:schemeClr val="tx1"/>
                          </a:solidFill>
                        </a:rPr>
                        <a:t>Track Surface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GB" sz="1600" dirty="0">
                          <a:solidFill>
                            <a:schemeClr val="tx1"/>
                          </a:solidFill>
                        </a:rPr>
                        <a:t>Vehicle Turning Head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GB" sz="1600" dirty="0">
                          <a:solidFill>
                            <a:schemeClr val="tx1"/>
                          </a:solidFill>
                        </a:rPr>
                        <a:t>Vehicle Barrier</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GB" sz="1600" dirty="0">
                          <a:solidFill>
                            <a:schemeClr val="tx1"/>
                          </a:solidFill>
                        </a:rPr>
                        <a:t>Timber Bollards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4771176"/>
                  </a:ext>
                </a:extLst>
              </a:tr>
              <a:tr h="370840">
                <a:tc>
                  <a:txBody>
                    <a:bodyPr/>
                    <a:lstStyle/>
                    <a:p>
                      <a:pPr marL="171450" indent="-171450">
                        <a:buFont typeface="Wingdings" panose="05000000000000000000" pitchFamily="2" charset="2"/>
                        <a:buChar char="§"/>
                      </a:pPr>
                      <a:r>
                        <a:rPr lang="en-GB" sz="1200" dirty="0"/>
                        <a:t>Existing unbound track to be shaped and re-graded to 3.5m wide and reduced to approximately 50mm below existing levels as preparation for Tarmac surface</a:t>
                      </a:r>
                      <a:endParaRPr lang="en-GB" sz="1200" b="0" dirty="0">
                        <a:solidFill>
                          <a:schemeClr val="tx1"/>
                        </a:solidFill>
                      </a:endParaRPr>
                    </a:p>
                    <a:p>
                      <a:pPr marL="171450" indent="-171450">
                        <a:buFont typeface="Wingdings" panose="05000000000000000000" pitchFamily="2" charset="2"/>
                        <a:buChar char="§"/>
                      </a:pPr>
                      <a:r>
                        <a:rPr lang="en-GB" sz="1200" b="0" dirty="0">
                          <a:solidFill>
                            <a:schemeClr val="tx1"/>
                          </a:solidFill>
                        </a:rPr>
                        <a:t>Apply tarmac surface to 3.5 metres wide:</a:t>
                      </a:r>
                      <a:br>
                        <a:rPr lang="en-GB" sz="1200" b="1" dirty="0">
                          <a:solidFill>
                            <a:schemeClr val="tx1"/>
                          </a:solidFill>
                        </a:rPr>
                      </a:br>
                      <a:r>
                        <a:rPr lang="en-GB" sz="1200" b="1" dirty="0">
                          <a:solidFill>
                            <a:schemeClr val="tx1"/>
                          </a:solidFill>
                        </a:rPr>
                        <a:t>- </a:t>
                      </a:r>
                      <a:r>
                        <a:rPr lang="en-GB" sz="1200" b="0" dirty="0">
                          <a:solidFill>
                            <a:schemeClr val="tx1"/>
                          </a:solidFill>
                        </a:rPr>
                        <a:t>cambered surface to shed water</a:t>
                      </a:r>
                      <a:br>
                        <a:rPr lang="en-GB" sz="1200" b="0" dirty="0">
                          <a:solidFill>
                            <a:schemeClr val="tx1"/>
                          </a:solidFill>
                        </a:rPr>
                      </a:br>
                      <a:r>
                        <a:rPr lang="en-GB" sz="1200" b="0" dirty="0">
                          <a:solidFill>
                            <a:schemeClr val="tx1"/>
                          </a:solidFill>
                        </a:rPr>
                        <a:t>- minimum of 50mm thick</a:t>
                      </a:r>
                      <a:br>
                        <a:rPr lang="en-GB" sz="1200" b="0" dirty="0">
                          <a:solidFill>
                            <a:schemeClr val="tx1"/>
                          </a:solidFill>
                        </a:rPr>
                      </a:br>
                      <a:r>
                        <a:rPr lang="en-GB" sz="1200" b="0" dirty="0">
                          <a:solidFill>
                            <a:schemeClr val="tx1"/>
                          </a:solidFill>
                        </a:rPr>
                        <a:t>- surface will not deteriorate short term</a:t>
                      </a:r>
                      <a:br>
                        <a:rPr lang="en-GB" sz="1200" b="0" dirty="0">
                          <a:solidFill>
                            <a:schemeClr val="tx1"/>
                          </a:solidFill>
                        </a:rPr>
                      </a:br>
                      <a:r>
                        <a:rPr lang="en-GB" sz="1200" b="0" dirty="0">
                          <a:solidFill>
                            <a:schemeClr val="tx1"/>
                          </a:solidFill>
                        </a:rPr>
                        <a:t>- easily repairable (patched) if required</a:t>
                      </a:r>
                    </a:p>
                    <a:p>
                      <a:pPr marL="171450" indent="-171450">
                        <a:buFont typeface="Wingdings" panose="05000000000000000000" pitchFamily="2" charset="2"/>
                        <a:buChar char="§"/>
                      </a:pPr>
                      <a:r>
                        <a:rPr lang="en-GB" sz="1200" b="0" dirty="0">
                          <a:solidFill>
                            <a:schemeClr val="tx1"/>
                          </a:solidFill>
                        </a:rPr>
                        <a:t>Join with Station Road, Concrete Strips and Southside Track East made good to reduce surface water/flooding</a:t>
                      </a:r>
                    </a:p>
                    <a:p>
                      <a:pPr marL="171450" indent="-171450">
                        <a:buFont typeface="Wingdings" panose="05000000000000000000" pitchFamily="2" charset="2"/>
                        <a:buChar char="§"/>
                      </a:pPr>
                      <a:r>
                        <a:rPr lang="en-GB" sz="1200" b="0" dirty="0">
                          <a:solidFill>
                            <a:schemeClr val="tx1"/>
                          </a:solidFill>
                        </a:rPr>
                        <a:t>Compacted Asphalt Scalping’s to connect tarmac surface and residential boundaries:</a:t>
                      </a:r>
                      <a:br>
                        <a:rPr lang="en-GB" sz="1200" b="0" dirty="0">
                          <a:solidFill>
                            <a:schemeClr val="tx1"/>
                          </a:solidFill>
                        </a:rPr>
                      </a:br>
                      <a:r>
                        <a:rPr lang="en-GB" sz="1200" b="0" dirty="0">
                          <a:solidFill>
                            <a:schemeClr val="tx1"/>
                          </a:solidFill>
                        </a:rPr>
                        <a:t>- assists with drainage</a:t>
                      </a:r>
                      <a:br>
                        <a:rPr lang="en-GB" sz="1200" b="0" dirty="0">
                          <a:solidFill>
                            <a:schemeClr val="tx1"/>
                          </a:solidFill>
                        </a:rPr>
                      </a:br>
                      <a:r>
                        <a:rPr lang="en-GB" sz="1200" b="0" dirty="0">
                          <a:solidFill>
                            <a:schemeClr val="tx1"/>
                          </a:solidFill>
                        </a:rPr>
                        <a:t>- evens out the variance of heights and distances between dwellings and track</a:t>
                      </a:r>
                      <a:endParaRPr lang="en-GB" sz="1200" b="0" dirty="0">
                        <a:solidFill>
                          <a:schemeClr val="bg1">
                            <a:lumMod val="5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
                      </a:pPr>
                      <a:r>
                        <a:rPr lang="en-GB" sz="1200" dirty="0">
                          <a:solidFill>
                            <a:schemeClr val="tx1"/>
                          </a:solidFill>
                        </a:rPr>
                        <a:t>Turning Head is required to allow larger vehicle to turn around instead of reversing.  </a:t>
                      </a:r>
                      <a:br>
                        <a:rPr lang="en-GB" sz="1200" dirty="0">
                          <a:solidFill>
                            <a:schemeClr val="tx1"/>
                          </a:solidFill>
                        </a:rPr>
                      </a:br>
                      <a:r>
                        <a:rPr lang="en-GB" sz="1200" dirty="0">
                          <a:solidFill>
                            <a:schemeClr val="tx1"/>
                          </a:solidFill>
                        </a:rPr>
                        <a:t>For example, the Refuse Truck</a:t>
                      </a:r>
                    </a:p>
                    <a:p>
                      <a:pPr marL="171450" indent="-171450">
                        <a:buFont typeface="Wingdings" panose="05000000000000000000" pitchFamily="2" charset="2"/>
                        <a:buChar char="§"/>
                      </a:pPr>
                      <a:r>
                        <a:rPr lang="en-GB" sz="1200" dirty="0">
                          <a:solidFill>
                            <a:schemeClr val="tx1"/>
                          </a:solidFill>
                        </a:rPr>
                        <a:t>Parking in the Turning Head will be strictly prohibited</a:t>
                      </a:r>
                    </a:p>
                    <a:p>
                      <a:pPr marL="171450" indent="-171450">
                        <a:buFont typeface="Wingdings" panose="05000000000000000000" pitchFamily="2" charset="2"/>
                        <a:buChar char="§"/>
                      </a:pPr>
                      <a:r>
                        <a:rPr lang="en-GB" sz="1200" dirty="0">
                          <a:solidFill>
                            <a:schemeClr val="tx1"/>
                          </a:solidFill>
                        </a:rPr>
                        <a:t>Position will be the east of the Barrier location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
                      </a:pPr>
                      <a:r>
                        <a:rPr lang="en-GB" sz="1200" dirty="0">
                          <a:solidFill>
                            <a:schemeClr val="tx1"/>
                          </a:solidFill>
                        </a:rPr>
                        <a:t>Barrier is required to prevent vehicles using the track as a cut through to Station Rd/Plough Rd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dirty="0">
                          <a:solidFill>
                            <a:schemeClr val="tx1"/>
                          </a:solidFill>
                        </a:rPr>
                        <a:t>Design of Barrier to be agreed</a:t>
                      </a:r>
                    </a:p>
                    <a:p>
                      <a:pPr marL="171450" indent="-171450">
                        <a:buFont typeface="Wingdings" panose="05000000000000000000" pitchFamily="2" charset="2"/>
                        <a:buChar char="§"/>
                      </a:pPr>
                      <a:r>
                        <a:rPr lang="en-GB" sz="1200" dirty="0">
                          <a:solidFill>
                            <a:schemeClr val="tx1"/>
                          </a:solidFill>
                        </a:rPr>
                        <a:t>The Barrier will be closed and lockable using ground anchor drop bolt</a:t>
                      </a:r>
                    </a:p>
                    <a:p>
                      <a:pPr marL="171450" indent="-171450">
                        <a:buFont typeface="Wingdings" panose="05000000000000000000" pitchFamily="2" charset="2"/>
                        <a:buChar char="§"/>
                      </a:pPr>
                      <a:r>
                        <a:rPr lang="en-GB" sz="1200" dirty="0">
                          <a:solidFill>
                            <a:schemeClr val="tx1"/>
                          </a:solidFill>
                        </a:rPr>
                        <a:t>If ever locked, the Parish Clerk and selected residents will have access to open the barrier by arrangement or in the event of an emergency</a:t>
                      </a:r>
                    </a:p>
                    <a:p>
                      <a:pPr marL="171450" indent="-171450">
                        <a:buFont typeface="Wingdings" panose="05000000000000000000" pitchFamily="2" charset="2"/>
                        <a:buChar char="§"/>
                      </a:pPr>
                      <a:r>
                        <a:rPr lang="en-GB" sz="1200" dirty="0">
                          <a:solidFill>
                            <a:schemeClr val="tx1"/>
                          </a:solidFill>
                        </a:rPr>
                        <a:t>Proposed position of the Barrier is outside “Chase End” and will swing open/closed like a gate </a:t>
                      </a:r>
                      <a:r>
                        <a:rPr lang="en-GB" sz="1200" u="none" dirty="0">
                          <a:solidFill>
                            <a:schemeClr val="tx1"/>
                          </a:solidFill>
                        </a:rPr>
                        <a:t>not</a:t>
                      </a:r>
                      <a:r>
                        <a:rPr lang="en-GB" sz="1200" dirty="0">
                          <a:solidFill>
                            <a:schemeClr val="tx1"/>
                          </a:solidFill>
                        </a:rPr>
                        <a:t> up/down</a:t>
                      </a:r>
                    </a:p>
                    <a:p>
                      <a:pPr marL="171450" indent="-171450">
                        <a:buFont typeface="Wingdings" panose="05000000000000000000" pitchFamily="2" charset="2"/>
                        <a:buChar char="§"/>
                      </a:pPr>
                      <a:r>
                        <a:rPr lang="en-GB" sz="1200" dirty="0">
                          <a:solidFill>
                            <a:schemeClr val="tx1"/>
                          </a:solidFill>
                        </a:rPr>
                        <a:t>The Barrier will not be the full width of the track, allowing pedestrian and mobility access along the track surface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
                      </a:pPr>
                      <a:r>
                        <a:rPr lang="en-GB" sz="1200" dirty="0">
                          <a:solidFill>
                            <a:schemeClr val="tx1"/>
                          </a:solidFill>
                        </a:rPr>
                        <a:t>To be spaced at 1.8m intervals to prevent vehicles from driving onto the green and deteriorating the grass surface</a:t>
                      </a:r>
                    </a:p>
                    <a:p>
                      <a:pPr marL="171450" indent="-171450">
                        <a:buFont typeface="Wingdings" panose="05000000000000000000" pitchFamily="2" charset="2"/>
                        <a:buChar char="§"/>
                      </a:pPr>
                      <a:r>
                        <a:rPr lang="en-GB" sz="1200" dirty="0">
                          <a:solidFill>
                            <a:schemeClr val="tx1"/>
                          </a:solidFill>
                        </a:rPr>
                        <a:t>Along with the vehicle barrier, deters vehicles from using the track as a cut through to Station Rd/Plough Rd</a:t>
                      </a:r>
                    </a:p>
                    <a:p>
                      <a:pPr marL="171450" indent="-171450">
                        <a:buFont typeface="Wingdings" panose="05000000000000000000" pitchFamily="2" charset="2"/>
                        <a:buChar char="§"/>
                      </a:pPr>
                      <a:r>
                        <a:rPr lang="en-GB" sz="1200" dirty="0">
                          <a:solidFill>
                            <a:schemeClr val="tx1"/>
                          </a:solidFill>
                        </a:rPr>
                        <a:t>Selected bollards will be removable to allow access vehicle when required</a:t>
                      </a:r>
                    </a:p>
                    <a:p>
                      <a:pPr marL="171450" indent="-171450">
                        <a:buFont typeface="Wingdings" panose="05000000000000000000" pitchFamily="2" charset="2"/>
                        <a:buChar char="§"/>
                      </a:pPr>
                      <a:r>
                        <a:rPr lang="en-GB" sz="1200" dirty="0">
                          <a:solidFill>
                            <a:schemeClr val="tx1"/>
                          </a:solidFill>
                        </a:rPr>
                        <a:t>Bollards will run around the existing access to the Village Green at top of Station Road for approximately 90m</a:t>
                      </a:r>
                    </a:p>
                    <a:p>
                      <a:pPr marL="171450" indent="-171450">
                        <a:buFont typeface="Wingdings" panose="05000000000000000000" pitchFamily="2" charset="2"/>
                        <a:buChar char="§"/>
                      </a:pPr>
                      <a:r>
                        <a:rPr lang="en-GB" sz="1200" dirty="0">
                          <a:solidFill>
                            <a:schemeClr val="tx1"/>
                          </a:solidFill>
                        </a:rPr>
                        <a:t>Additional bollards at concreate track junction with new tarmac surface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dirty="0">
                          <a:solidFill>
                            <a:schemeClr val="tx1"/>
                          </a:solidFill>
                        </a:rPr>
                        <a:t>It is felt unnecessary to run the Bollards for the full length of the track as they are only intended to deter through-traffic</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5094047"/>
                  </a:ext>
                </a:extLst>
              </a:tr>
            </a:tbl>
          </a:graphicData>
        </a:graphic>
      </p:graphicFrame>
      <p:sp>
        <p:nvSpPr>
          <p:cNvPr id="14" name="TextBox 13">
            <a:extLst>
              <a:ext uri="{FF2B5EF4-FFF2-40B4-BE49-F238E27FC236}">
                <a16:creationId xmlns:a16="http://schemas.microsoft.com/office/drawing/2014/main" id="{8BE2F699-164F-2F16-5B02-072B6343B59D}"/>
              </a:ext>
            </a:extLst>
          </p:cNvPr>
          <p:cNvSpPr txBox="1"/>
          <p:nvPr/>
        </p:nvSpPr>
        <p:spPr>
          <a:xfrm>
            <a:off x="2984237" y="1681614"/>
            <a:ext cx="1207474" cy="415498"/>
          </a:xfrm>
          <a:prstGeom prst="rect">
            <a:avLst/>
          </a:prstGeom>
          <a:noFill/>
        </p:spPr>
        <p:txBody>
          <a:bodyPr wrap="square" rtlCol="0">
            <a:spAutoFit/>
          </a:bodyPr>
          <a:lstStyle/>
          <a:p>
            <a:r>
              <a:rPr lang="en-GB" sz="1050" dirty="0">
                <a:solidFill>
                  <a:schemeClr val="bg1">
                    <a:lumMod val="50000"/>
                  </a:schemeClr>
                </a:solidFill>
              </a:rPr>
              <a:t>Vehicle</a:t>
            </a:r>
            <a:br>
              <a:rPr lang="en-GB" sz="1050" dirty="0">
                <a:solidFill>
                  <a:schemeClr val="bg1">
                    <a:lumMod val="50000"/>
                  </a:schemeClr>
                </a:solidFill>
              </a:rPr>
            </a:br>
            <a:r>
              <a:rPr lang="en-GB" sz="1050" dirty="0">
                <a:solidFill>
                  <a:schemeClr val="bg1">
                    <a:lumMod val="50000"/>
                  </a:schemeClr>
                </a:solidFill>
              </a:rPr>
              <a:t>turning head</a:t>
            </a:r>
          </a:p>
        </p:txBody>
      </p:sp>
      <p:sp>
        <p:nvSpPr>
          <p:cNvPr id="15" name="TextBox 14">
            <a:extLst>
              <a:ext uri="{FF2B5EF4-FFF2-40B4-BE49-F238E27FC236}">
                <a16:creationId xmlns:a16="http://schemas.microsoft.com/office/drawing/2014/main" id="{20A42EF2-D8D3-A009-0833-1D56478775DF}"/>
              </a:ext>
            </a:extLst>
          </p:cNvPr>
          <p:cNvSpPr txBox="1"/>
          <p:nvPr/>
        </p:nvSpPr>
        <p:spPr>
          <a:xfrm>
            <a:off x="2239767" y="1962770"/>
            <a:ext cx="1348207" cy="415498"/>
          </a:xfrm>
          <a:prstGeom prst="rect">
            <a:avLst/>
          </a:prstGeom>
          <a:noFill/>
        </p:spPr>
        <p:txBody>
          <a:bodyPr wrap="square" rtlCol="0">
            <a:spAutoFit/>
          </a:bodyPr>
          <a:lstStyle/>
          <a:p>
            <a:r>
              <a:rPr lang="en-GB" sz="1050" dirty="0">
                <a:solidFill>
                  <a:schemeClr val="bg1">
                    <a:lumMod val="50000"/>
                  </a:schemeClr>
                </a:solidFill>
              </a:rPr>
              <a:t>vehicle</a:t>
            </a:r>
          </a:p>
          <a:p>
            <a:r>
              <a:rPr lang="en-GB" sz="1050" dirty="0">
                <a:solidFill>
                  <a:schemeClr val="bg1">
                    <a:lumMod val="50000"/>
                  </a:schemeClr>
                </a:solidFill>
              </a:rPr>
              <a:t>barrier</a:t>
            </a:r>
          </a:p>
        </p:txBody>
      </p:sp>
      <p:sp>
        <p:nvSpPr>
          <p:cNvPr id="16" name="TextBox 15">
            <a:extLst>
              <a:ext uri="{FF2B5EF4-FFF2-40B4-BE49-F238E27FC236}">
                <a16:creationId xmlns:a16="http://schemas.microsoft.com/office/drawing/2014/main" id="{D3179BB5-0D4B-E95F-A404-336CDEC8A55B}"/>
              </a:ext>
            </a:extLst>
          </p:cNvPr>
          <p:cNvSpPr txBox="1"/>
          <p:nvPr/>
        </p:nvSpPr>
        <p:spPr>
          <a:xfrm>
            <a:off x="4959820" y="2334637"/>
            <a:ext cx="1242460" cy="253916"/>
          </a:xfrm>
          <a:prstGeom prst="rect">
            <a:avLst/>
          </a:prstGeom>
          <a:noFill/>
        </p:spPr>
        <p:txBody>
          <a:bodyPr wrap="square" rtlCol="0">
            <a:spAutoFit/>
          </a:bodyPr>
          <a:lstStyle/>
          <a:p>
            <a:r>
              <a:rPr lang="en-GB" sz="1050" dirty="0">
                <a:solidFill>
                  <a:schemeClr val="bg1">
                    <a:lumMod val="50000"/>
                  </a:schemeClr>
                </a:solidFill>
              </a:rPr>
              <a:t>track surface</a:t>
            </a:r>
          </a:p>
        </p:txBody>
      </p:sp>
      <p:sp>
        <p:nvSpPr>
          <p:cNvPr id="17" name="TextBox 16">
            <a:extLst>
              <a:ext uri="{FF2B5EF4-FFF2-40B4-BE49-F238E27FC236}">
                <a16:creationId xmlns:a16="http://schemas.microsoft.com/office/drawing/2014/main" id="{602E859F-79D8-7DC7-EC07-F057612B9193}"/>
              </a:ext>
            </a:extLst>
          </p:cNvPr>
          <p:cNvSpPr txBox="1"/>
          <p:nvPr/>
        </p:nvSpPr>
        <p:spPr>
          <a:xfrm>
            <a:off x="938433" y="2034782"/>
            <a:ext cx="1187256" cy="253916"/>
          </a:xfrm>
          <a:prstGeom prst="rect">
            <a:avLst/>
          </a:prstGeom>
          <a:noFill/>
        </p:spPr>
        <p:txBody>
          <a:bodyPr wrap="square" rtlCol="0">
            <a:spAutoFit/>
          </a:bodyPr>
          <a:lstStyle/>
          <a:p>
            <a:r>
              <a:rPr lang="en-GB" sz="1050" dirty="0">
                <a:solidFill>
                  <a:schemeClr val="bg1">
                    <a:lumMod val="50000"/>
                  </a:schemeClr>
                </a:solidFill>
              </a:rPr>
              <a:t>timber bollards</a:t>
            </a:r>
          </a:p>
        </p:txBody>
      </p:sp>
      <p:sp>
        <p:nvSpPr>
          <p:cNvPr id="21" name="Flowchart: Manual Operation 20">
            <a:extLst>
              <a:ext uri="{FF2B5EF4-FFF2-40B4-BE49-F238E27FC236}">
                <a16:creationId xmlns:a16="http://schemas.microsoft.com/office/drawing/2014/main" id="{2789DD69-14C8-A5B8-6629-769A8A3A932C}"/>
              </a:ext>
            </a:extLst>
          </p:cNvPr>
          <p:cNvSpPr/>
          <p:nvPr/>
        </p:nvSpPr>
        <p:spPr>
          <a:xfrm rot="10800000">
            <a:off x="5663873" y="3310170"/>
            <a:ext cx="340992" cy="242888"/>
          </a:xfrm>
          <a:prstGeom prst="flowChartManualOperation">
            <a:avLst/>
          </a:prstGeom>
          <a:solidFill>
            <a:schemeClr val="bg1">
              <a:alpha val="64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90D30A1D-C560-613B-373B-A07B8EFAEBD2}"/>
              </a:ext>
            </a:extLst>
          </p:cNvPr>
          <p:cNvCxnSpPr>
            <a:cxnSpLocks/>
          </p:cNvCxnSpPr>
          <p:nvPr/>
        </p:nvCxnSpPr>
        <p:spPr>
          <a:xfrm flipH="1">
            <a:off x="10783087" y="3420176"/>
            <a:ext cx="704850" cy="0"/>
          </a:xfrm>
          <a:prstGeom prst="line">
            <a:avLst/>
          </a:prstGeom>
          <a:ln w="730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85DD680-0C49-85D1-74B7-EFF26D84078B}"/>
              </a:ext>
            </a:extLst>
          </p:cNvPr>
          <p:cNvSpPr/>
          <p:nvPr/>
        </p:nvSpPr>
        <p:spPr>
          <a:xfrm>
            <a:off x="2331896" y="3309124"/>
            <a:ext cx="735415" cy="240959"/>
          </a:xfrm>
          <a:prstGeom prst="rect">
            <a:avLst/>
          </a:prstGeom>
          <a:solidFill>
            <a:schemeClr val="bg1">
              <a:alpha val="28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2" descr="Image result for tree plan icon black">
            <a:extLst>
              <a:ext uri="{FF2B5EF4-FFF2-40B4-BE49-F238E27FC236}">
                <a16:creationId xmlns:a16="http://schemas.microsoft.com/office/drawing/2014/main" id="{6DCE3739-990A-0609-57E1-F005CC72A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466" y="2072521"/>
            <a:ext cx="224293" cy="25391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0832D2E-294D-C2D8-B0AB-97B6C18333E4}"/>
              </a:ext>
            </a:extLst>
          </p:cNvPr>
          <p:cNvSpPr txBox="1"/>
          <p:nvPr/>
        </p:nvSpPr>
        <p:spPr>
          <a:xfrm>
            <a:off x="4242544" y="1841583"/>
            <a:ext cx="1475829" cy="253916"/>
          </a:xfrm>
          <a:prstGeom prst="rect">
            <a:avLst/>
          </a:prstGeom>
          <a:noFill/>
        </p:spPr>
        <p:txBody>
          <a:bodyPr wrap="square" rtlCol="0">
            <a:spAutoFit/>
          </a:bodyPr>
          <a:lstStyle/>
          <a:p>
            <a:r>
              <a:rPr lang="en-GB" sz="1050" dirty="0">
                <a:solidFill>
                  <a:schemeClr val="bg1">
                    <a:lumMod val="50000"/>
                  </a:schemeClr>
                </a:solidFill>
              </a:rPr>
              <a:t>Trees on Village Green</a:t>
            </a:r>
          </a:p>
        </p:txBody>
      </p:sp>
      <p:sp>
        <p:nvSpPr>
          <p:cNvPr id="38" name="TextBox 37">
            <a:extLst>
              <a:ext uri="{FF2B5EF4-FFF2-40B4-BE49-F238E27FC236}">
                <a16:creationId xmlns:a16="http://schemas.microsoft.com/office/drawing/2014/main" id="{FC356147-6ADE-4709-891B-C6F16FA05C19}"/>
              </a:ext>
            </a:extLst>
          </p:cNvPr>
          <p:cNvSpPr txBox="1"/>
          <p:nvPr/>
        </p:nvSpPr>
        <p:spPr>
          <a:xfrm>
            <a:off x="2385194" y="2608375"/>
            <a:ext cx="512580" cy="369332"/>
          </a:xfrm>
          <a:prstGeom prst="rect">
            <a:avLst/>
          </a:prstGeom>
          <a:noFill/>
          <a:ln w="28575">
            <a:solidFill>
              <a:schemeClr val="bg1">
                <a:lumMod val="95000"/>
              </a:schemeClr>
            </a:solidFill>
            <a:prstDash val="sysDash"/>
          </a:ln>
        </p:spPr>
        <p:txBody>
          <a:bodyPr wrap="square" rtlCol="0">
            <a:spAutoFit/>
          </a:bodyPr>
          <a:lstStyle/>
          <a:p>
            <a:r>
              <a:rPr lang="en-GB" sz="900" dirty="0">
                <a:solidFill>
                  <a:schemeClr val="bg1">
                    <a:lumMod val="50000"/>
                  </a:schemeClr>
                </a:solidFill>
              </a:rPr>
              <a:t>Chase End</a:t>
            </a:r>
          </a:p>
        </p:txBody>
      </p:sp>
      <p:pic>
        <p:nvPicPr>
          <p:cNvPr id="9" name="Picture 8" descr="A close-up of a sign&#10;&#10;Description automatically generated with low confidence">
            <a:extLst>
              <a:ext uri="{FF2B5EF4-FFF2-40B4-BE49-F238E27FC236}">
                <a16:creationId xmlns:a16="http://schemas.microsoft.com/office/drawing/2014/main" id="{E843A872-B568-9A9F-4EF9-6E034351B457}"/>
              </a:ext>
            </a:extLst>
          </p:cNvPr>
          <p:cNvPicPr>
            <a:picLocks noChangeAspect="1"/>
          </p:cNvPicPr>
          <p:nvPr/>
        </p:nvPicPr>
        <p:blipFill rotWithShape="1">
          <a:blip r:embed="rId3"/>
          <a:srcRect r="74821"/>
          <a:stretch/>
        </p:blipFill>
        <p:spPr>
          <a:xfrm>
            <a:off x="200620" y="288482"/>
            <a:ext cx="544097" cy="599658"/>
          </a:xfrm>
          <a:prstGeom prst="rect">
            <a:avLst/>
          </a:prstGeom>
        </p:spPr>
      </p:pic>
      <p:pic>
        <p:nvPicPr>
          <p:cNvPr id="42" name="Picture 41">
            <a:extLst>
              <a:ext uri="{FF2B5EF4-FFF2-40B4-BE49-F238E27FC236}">
                <a16:creationId xmlns:a16="http://schemas.microsoft.com/office/drawing/2014/main" id="{277DDC67-A262-2ED6-1CA0-91ED31542D93}"/>
              </a:ext>
            </a:extLst>
          </p:cNvPr>
          <p:cNvPicPr>
            <a:picLocks/>
          </p:cNvPicPr>
          <p:nvPr/>
        </p:nvPicPr>
        <p:blipFill>
          <a:blip r:embed="rId4"/>
          <a:stretch>
            <a:fillRect/>
          </a:stretch>
        </p:blipFill>
        <p:spPr>
          <a:xfrm rot="5400000">
            <a:off x="2505229" y="2383317"/>
            <a:ext cx="216000" cy="108000"/>
          </a:xfrm>
          <a:prstGeom prst="rect">
            <a:avLst/>
          </a:prstGeom>
        </p:spPr>
      </p:pic>
      <p:pic>
        <p:nvPicPr>
          <p:cNvPr id="43" name="Picture 42">
            <a:extLst>
              <a:ext uri="{FF2B5EF4-FFF2-40B4-BE49-F238E27FC236}">
                <a16:creationId xmlns:a16="http://schemas.microsoft.com/office/drawing/2014/main" id="{C9BD24FE-A70A-3C22-91D4-E4E2B1110551}"/>
              </a:ext>
            </a:extLst>
          </p:cNvPr>
          <p:cNvPicPr>
            <a:picLocks noChangeAspect="1"/>
          </p:cNvPicPr>
          <p:nvPr/>
        </p:nvPicPr>
        <p:blipFill>
          <a:blip r:embed="rId4"/>
          <a:stretch>
            <a:fillRect/>
          </a:stretch>
        </p:blipFill>
        <p:spPr>
          <a:xfrm>
            <a:off x="7895387" y="3330176"/>
            <a:ext cx="717393" cy="180000"/>
          </a:xfrm>
          <a:prstGeom prst="rect">
            <a:avLst/>
          </a:prstGeom>
        </p:spPr>
      </p:pic>
      <p:cxnSp>
        <p:nvCxnSpPr>
          <p:cNvPr id="46" name="Straight Connector 45">
            <a:extLst>
              <a:ext uri="{FF2B5EF4-FFF2-40B4-BE49-F238E27FC236}">
                <a16:creationId xmlns:a16="http://schemas.microsoft.com/office/drawing/2014/main" id="{F5C3BACE-9E5F-842A-C677-11CD44B7FA20}"/>
              </a:ext>
            </a:extLst>
          </p:cNvPr>
          <p:cNvCxnSpPr>
            <a:cxnSpLocks/>
          </p:cNvCxnSpPr>
          <p:nvPr/>
        </p:nvCxnSpPr>
        <p:spPr>
          <a:xfrm flipH="1">
            <a:off x="2693934" y="2344598"/>
            <a:ext cx="213369" cy="0"/>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579B78A-CAAF-6370-5C60-530BBF840A03}"/>
              </a:ext>
            </a:extLst>
          </p:cNvPr>
          <p:cNvCxnSpPr>
            <a:cxnSpLocks/>
          </p:cNvCxnSpPr>
          <p:nvPr/>
        </p:nvCxnSpPr>
        <p:spPr>
          <a:xfrm flipH="1">
            <a:off x="10496746" y="1583878"/>
            <a:ext cx="130059" cy="211656"/>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58B172E-A2E6-03D7-AB28-E85329373271}"/>
              </a:ext>
            </a:extLst>
          </p:cNvPr>
          <p:cNvCxnSpPr>
            <a:cxnSpLocks/>
          </p:cNvCxnSpPr>
          <p:nvPr/>
        </p:nvCxnSpPr>
        <p:spPr>
          <a:xfrm>
            <a:off x="11008558" y="1583878"/>
            <a:ext cx="78542" cy="257705"/>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5086B01-EB41-E786-4745-37AC756AF3E4}"/>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5</a:t>
            </a:r>
          </a:p>
        </p:txBody>
      </p:sp>
    </p:spTree>
    <p:extLst>
      <p:ext uri="{BB962C8B-B14F-4D97-AF65-F5344CB8AC3E}">
        <p14:creationId xmlns:p14="http://schemas.microsoft.com/office/powerpoint/2010/main" val="158806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8B621-C505-1574-992A-E5913578BB8E}"/>
            </a:ext>
          </a:extLst>
        </p:cNvPr>
        <p:cNvGrpSpPr/>
        <p:nvPr/>
      </p:nvGrpSpPr>
      <p:grpSpPr>
        <a:xfrm>
          <a:off x="0" y="0"/>
          <a:ext cx="0" cy="0"/>
          <a:chOff x="0" y="0"/>
          <a:chExt cx="0" cy="0"/>
        </a:xfrm>
      </p:grpSpPr>
      <p:pic>
        <p:nvPicPr>
          <p:cNvPr id="5" name="Picture 4" descr="A close-up of a sign&#10;&#10;Description automatically generated with low confidence">
            <a:extLst>
              <a:ext uri="{FF2B5EF4-FFF2-40B4-BE49-F238E27FC236}">
                <a16:creationId xmlns:a16="http://schemas.microsoft.com/office/drawing/2014/main" id="{739FD737-0D13-DB62-E00F-10266F1A097E}"/>
              </a:ext>
            </a:extLst>
          </p:cNvPr>
          <p:cNvPicPr>
            <a:picLocks noChangeAspect="1"/>
          </p:cNvPicPr>
          <p:nvPr/>
        </p:nvPicPr>
        <p:blipFill rotWithShape="1">
          <a:blip r:embed="rId2"/>
          <a:srcRect r="74821"/>
          <a:stretch/>
        </p:blipFill>
        <p:spPr>
          <a:xfrm>
            <a:off x="200620" y="288482"/>
            <a:ext cx="544097" cy="599658"/>
          </a:xfrm>
          <a:prstGeom prst="rect">
            <a:avLst/>
          </a:prstGeom>
        </p:spPr>
      </p:pic>
      <p:grpSp>
        <p:nvGrpSpPr>
          <p:cNvPr id="66" name="Group 65">
            <a:extLst>
              <a:ext uri="{FF2B5EF4-FFF2-40B4-BE49-F238E27FC236}">
                <a16:creationId xmlns:a16="http://schemas.microsoft.com/office/drawing/2014/main" id="{5F3D8685-57D0-7B0A-BF08-4CEED96ED83A}"/>
              </a:ext>
            </a:extLst>
          </p:cNvPr>
          <p:cNvGrpSpPr/>
          <p:nvPr/>
        </p:nvGrpSpPr>
        <p:grpSpPr>
          <a:xfrm>
            <a:off x="1965620" y="196936"/>
            <a:ext cx="10102067" cy="3920798"/>
            <a:chOff x="748185" y="1213078"/>
            <a:chExt cx="10102067" cy="3920798"/>
          </a:xfrm>
        </p:grpSpPr>
        <p:sp>
          <p:nvSpPr>
            <p:cNvPr id="46" name="Rectangle 45">
              <a:extLst>
                <a:ext uri="{FF2B5EF4-FFF2-40B4-BE49-F238E27FC236}">
                  <a16:creationId xmlns:a16="http://schemas.microsoft.com/office/drawing/2014/main" id="{071E80BB-01CC-9FD2-177E-4CA23E4EACCE}"/>
                </a:ext>
              </a:extLst>
            </p:cNvPr>
            <p:cNvSpPr/>
            <p:nvPr/>
          </p:nvSpPr>
          <p:spPr>
            <a:xfrm>
              <a:off x="2687636" y="4481501"/>
              <a:ext cx="4480517" cy="644265"/>
            </a:xfrm>
            <a:prstGeom prst="rect">
              <a:avLst/>
            </a:prstGeom>
            <a:pattFill prst="wdDnDiag">
              <a:fgClr>
                <a:schemeClr val="bg2">
                  <a:lumMod val="7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9F7C2F47-9147-5729-C9F2-40C4CB79BBC8}"/>
                </a:ext>
              </a:extLst>
            </p:cNvPr>
            <p:cNvSpPr/>
            <p:nvPr/>
          </p:nvSpPr>
          <p:spPr>
            <a:xfrm>
              <a:off x="1078080" y="3988082"/>
              <a:ext cx="1750179" cy="1137684"/>
            </a:xfrm>
            <a:prstGeom prst="rect">
              <a:avLst/>
            </a:prstGeom>
            <a:pattFill prst="solidDmnd">
              <a:fgClr>
                <a:schemeClr val="bg1">
                  <a:lumMod val="7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6D2FBF9-5266-0CF4-70B7-0B7EFFE6C530}"/>
                </a:ext>
              </a:extLst>
            </p:cNvPr>
            <p:cNvSpPr/>
            <p:nvPr/>
          </p:nvSpPr>
          <p:spPr>
            <a:xfrm>
              <a:off x="7168153" y="3988082"/>
              <a:ext cx="3360657" cy="1137684"/>
            </a:xfrm>
            <a:prstGeom prst="rect">
              <a:avLst/>
            </a:prstGeom>
            <a:pattFill prst="zigZag">
              <a:fgClr>
                <a:schemeClr val="bg1"/>
              </a:fgClr>
              <a:bgClr>
                <a:schemeClr val="accent6">
                  <a:lumMod val="40000"/>
                  <a:lumOff val="6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C48921E-7485-CEA7-7655-B0DC8B7CAB26}"/>
                </a:ext>
              </a:extLst>
            </p:cNvPr>
            <p:cNvSpPr/>
            <p:nvPr/>
          </p:nvSpPr>
          <p:spPr>
            <a:xfrm>
              <a:off x="748185" y="4471842"/>
              <a:ext cx="10102067" cy="662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a:extLst>
                <a:ext uri="{FF2B5EF4-FFF2-40B4-BE49-F238E27FC236}">
                  <a16:creationId xmlns:a16="http://schemas.microsoft.com/office/drawing/2014/main" id="{B5475FBD-DA39-E9E9-A3AF-EA10F5D544B7}"/>
                </a:ext>
              </a:extLst>
            </p:cNvPr>
            <p:cNvGrpSpPr/>
            <p:nvPr/>
          </p:nvGrpSpPr>
          <p:grpSpPr>
            <a:xfrm>
              <a:off x="1098129" y="1213078"/>
              <a:ext cx="9424560" cy="3260601"/>
              <a:chOff x="1098129" y="1213078"/>
              <a:chExt cx="9424560" cy="3260601"/>
            </a:xfrm>
          </p:grpSpPr>
          <p:sp>
            <p:nvSpPr>
              <p:cNvPr id="49" name="Isosceles Triangle 48">
                <a:extLst>
                  <a:ext uri="{FF2B5EF4-FFF2-40B4-BE49-F238E27FC236}">
                    <a16:creationId xmlns:a16="http://schemas.microsoft.com/office/drawing/2014/main" id="{B50165ED-FAC1-8956-550A-05EDD2184DDE}"/>
                  </a:ext>
                </a:extLst>
              </p:cNvPr>
              <p:cNvSpPr/>
              <p:nvPr/>
            </p:nvSpPr>
            <p:spPr>
              <a:xfrm>
                <a:off x="2690035" y="1248069"/>
                <a:ext cx="6524091" cy="2738172"/>
              </a:xfrm>
              <a:custGeom>
                <a:avLst/>
                <a:gdLst>
                  <a:gd name="connsiteX0" fmla="*/ 0 w 4452642"/>
                  <a:gd name="connsiteY0" fmla="*/ 1296427 h 1296427"/>
                  <a:gd name="connsiteX1" fmla="*/ 2226321 w 4452642"/>
                  <a:gd name="connsiteY1" fmla="*/ 0 h 1296427"/>
                  <a:gd name="connsiteX2" fmla="*/ 4452642 w 4452642"/>
                  <a:gd name="connsiteY2" fmla="*/ 1296427 h 1296427"/>
                  <a:gd name="connsiteX3" fmla="*/ 0 w 4452642"/>
                  <a:gd name="connsiteY3" fmla="*/ 1296427 h 1296427"/>
                  <a:gd name="connsiteX0" fmla="*/ 0 w 6543140"/>
                  <a:gd name="connsiteY0" fmla="*/ 2731822 h 2731822"/>
                  <a:gd name="connsiteX1" fmla="*/ 6543140 w 6543140"/>
                  <a:gd name="connsiteY1" fmla="*/ 0 h 2731822"/>
                  <a:gd name="connsiteX2" fmla="*/ 4452642 w 6543140"/>
                  <a:gd name="connsiteY2" fmla="*/ 2731822 h 2731822"/>
                  <a:gd name="connsiteX3" fmla="*/ 0 w 6543140"/>
                  <a:gd name="connsiteY3" fmla="*/ 2731822 h 2731822"/>
                  <a:gd name="connsiteX0" fmla="*/ 0 w 6524090"/>
                  <a:gd name="connsiteY0" fmla="*/ 2738172 h 2738172"/>
                  <a:gd name="connsiteX1" fmla="*/ 6524090 w 6524090"/>
                  <a:gd name="connsiteY1" fmla="*/ 0 h 2738172"/>
                  <a:gd name="connsiteX2" fmla="*/ 4452642 w 6524090"/>
                  <a:gd name="connsiteY2" fmla="*/ 2738172 h 2738172"/>
                  <a:gd name="connsiteX3" fmla="*/ 0 w 6524090"/>
                  <a:gd name="connsiteY3" fmla="*/ 2738172 h 2738172"/>
                </a:gdLst>
                <a:ahLst/>
                <a:cxnLst>
                  <a:cxn ang="0">
                    <a:pos x="connsiteX0" y="connsiteY0"/>
                  </a:cxn>
                  <a:cxn ang="0">
                    <a:pos x="connsiteX1" y="connsiteY1"/>
                  </a:cxn>
                  <a:cxn ang="0">
                    <a:pos x="connsiteX2" y="connsiteY2"/>
                  </a:cxn>
                  <a:cxn ang="0">
                    <a:pos x="connsiteX3" y="connsiteY3"/>
                  </a:cxn>
                </a:cxnLst>
                <a:rect l="l" t="t" r="r" b="b"/>
                <a:pathLst>
                  <a:path w="6524090" h="2738172">
                    <a:moveTo>
                      <a:pt x="0" y="2738172"/>
                    </a:moveTo>
                    <a:lnTo>
                      <a:pt x="6524090" y="0"/>
                    </a:lnTo>
                    <a:lnTo>
                      <a:pt x="4452642" y="2738172"/>
                    </a:lnTo>
                    <a:lnTo>
                      <a:pt x="0" y="2738172"/>
                    </a:lnTo>
                    <a:close/>
                  </a:path>
                </a:pathLst>
              </a:cu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48">
                <a:extLst>
                  <a:ext uri="{FF2B5EF4-FFF2-40B4-BE49-F238E27FC236}">
                    <a16:creationId xmlns:a16="http://schemas.microsoft.com/office/drawing/2014/main" id="{EE506A9B-1D0D-50C4-B8F9-E59CD1BE30C8}"/>
                  </a:ext>
                </a:extLst>
              </p:cNvPr>
              <p:cNvSpPr/>
              <p:nvPr/>
            </p:nvSpPr>
            <p:spPr>
              <a:xfrm>
                <a:off x="7176975" y="1274336"/>
                <a:ext cx="3345714" cy="2694115"/>
              </a:xfrm>
              <a:custGeom>
                <a:avLst/>
                <a:gdLst>
                  <a:gd name="connsiteX0" fmla="*/ 0 w 4452642"/>
                  <a:gd name="connsiteY0" fmla="*/ 1296427 h 1296427"/>
                  <a:gd name="connsiteX1" fmla="*/ 2226321 w 4452642"/>
                  <a:gd name="connsiteY1" fmla="*/ 0 h 1296427"/>
                  <a:gd name="connsiteX2" fmla="*/ 4452642 w 4452642"/>
                  <a:gd name="connsiteY2" fmla="*/ 1296427 h 1296427"/>
                  <a:gd name="connsiteX3" fmla="*/ 0 w 4452642"/>
                  <a:gd name="connsiteY3" fmla="*/ 1296427 h 1296427"/>
                  <a:gd name="connsiteX0" fmla="*/ 0 w 6543140"/>
                  <a:gd name="connsiteY0" fmla="*/ 2731822 h 2731822"/>
                  <a:gd name="connsiteX1" fmla="*/ 6543140 w 6543140"/>
                  <a:gd name="connsiteY1" fmla="*/ 0 h 2731822"/>
                  <a:gd name="connsiteX2" fmla="*/ 4452642 w 6543140"/>
                  <a:gd name="connsiteY2" fmla="*/ 2731822 h 2731822"/>
                  <a:gd name="connsiteX3" fmla="*/ 0 w 6543140"/>
                  <a:gd name="connsiteY3" fmla="*/ 2731822 h 2731822"/>
                  <a:gd name="connsiteX0" fmla="*/ 0 w 4452642"/>
                  <a:gd name="connsiteY0" fmla="*/ 2694115 h 2694115"/>
                  <a:gd name="connsiteX1" fmla="*/ 2668955 w 4452642"/>
                  <a:gd name="connsiteY1" fmla="*/ 0 h 2694115"/>
                  <a:gd name="connsiteX2" fmla="*/ 4452642 w 4452642"/>
                  <a:gd name="connsiteY2" fmla="*/ 2694115 h 2694115"/>
                  <a:gd name="connsiteX3" fmla="*/ 0 w 4452642"/>
                  <a:gd name="connsiteY3" fmla="*/ 2694115 h 2694115"/>
                  <a:gd name="connsiteX0" fmla="*/ 0 w 4515739"/>
                  <a:gd name="connsiteY0" fmla="*/ 2694115 h 2694115"/>
                  <a:gd name="connsiteX1" fmla="*/ 2732052 w 4515739"/>
                  <a:gd name="connsiteY1" fmla="*/ 0 h 2694115"/>
                  <a:gd name="connsiteX2" fmla="*/ 4515739 w 4515739"/>
                  <a:gd name="connsiteY2" fmla="*/ 2694115 h 2694115"/>
                  <a:gd name="connsiteX3" fmla="*/ 0 w 4515739"/>
                  <a:gd name="connsiteY3" fmla="*/ 2694115 h 2694115"/>
                </a:gdLst>
                <a:ahLst/>
                <a:cxnLst>
                  <a:cxn ang="0">
                    <a:pos x="connsiteX0" y="connsiteY0"/>
                  </a:cxn>
                  <a:cxn ang="0">
                    <a:pos x="connsiteX1" y="connsiteY1"/>
                  </a:cxn>
                  <a:cxn ang="0">
                    <a:pos x="connsiteX2" y="connsiteY2"/>
                  </a:cxn>
                  <a:cxn ang="0">
                    <a:pos x="connsiteX3" y="connsiteY3"/>
                  </a:cxn>
                </a:cxnLst>
                <a:rect l="l" t="t" r="r" b="b"/>
                <a:pathLst>
                  <a:path w="4515739" h="2694115">
                    <a:moveTo>
                      <a:pt x="0" y="2694115"/>
                    </a:moveTo>
                    <a:lnTo>
                      <a:pt x="2732052" y="0"/>
                    </a:lnTo>
                    <a:lnTo>
                      <a:pt x="4515739" y="2694115"/>
                    </a:lnTo>
                    <a:lnTo>
                      <a:pt x="0" y="2694115"/>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ylinder 16">
                <a:extLst>
                  <a:ext uri="{FF2B5EF4-FFF2-40B4-BE49-F238E27FC236}">
                    <a16:creationId xmlns:a16="http://schemas.microsoft.com/office/drawing/2014/main" id="{95E83B0A-2A38-AB2B-1453-5830FCC96924}"/>
                  </a:ext>
                </a:extLst>
              </p:cNvPr>
              <p:cNvSpPr/>
              <p:nvPr/>
            </p:nvSpPr>
            <p:spPr>
              <a:xfrm>
                <a:off x="8197901" y="3101746"/>
                <a:ext cx="150829" cy="867267"/>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4F7A7A16-67DE-F8EE-6A17-97B0E7FDE712}"/>
                  </a:ext>
                </a:extLst>
              </p:cNvPr>
              <p:cNvCxnSpPr>
                <a:cxnSpLocks/>
              </p:cNvCxnSpPr>
              <p:nvPr/>
            </p:nvCxnSpPr>
            <p:spPr>
              <a:xfrm>
                <a:off x="1104251" y="3966913"/>
                <a:ext cx="9418437" cy="19328"/>
              </a:xfrm>
              <a:prstGeom prst="line">
                <a:avLst/>
              </a:prstGeom>
              <a:ln>
                <a:noFill/>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C258F172-2F17-094B-CA4F-BC980F2B91B4}"/>
                  </a:ext>
                </a:extLst>
              </p:cNvPr>
              <p:cNvSpPr/>
              <p:nvPr/>
            </p:nvSpPr>
            <p:spPr>
              <a:xfrm>
                <a:off x="2828259" y="3976577"/>
                <a:ext cx="4341598" cy="497102"/>
              </a:xfrm>
              <a:prstGeom prst="rect">
                <a:avLst/>
              </a:prstGeom>
              <a:pattFill prst="dkVert">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8">
                <a:extLst>
                  <a:ext uri="{FF2B5EF4-FFF2-40B4-BE49-F238E27FC236}">
                    <a16:creationId xmlns:a16="http://schemas.microsoft.com/office/drawing/2014/main" id="{DB37CD0F-4056-4F6F-1143-F310EECFE50B}"/>
                  </a:ext>
                </a:extLst>
              </p:cNvPr>
              <p:cNvSpPr/>
              <p:nvPr/>
            </p:nvSpPr>
            <p:spPr>
              <a:xfrm>
                <a:off x="1104249" y="1232185"/>
                <a:ext cx="8102759" cy="2763719"/>
              </a:xfrm>
              <a:custGeom>
                <a:avLst/>
                <a:gdLst>
                  <a:gd name="connsiteX0" fmla="*/ 0 w 4452642"/>
                  <a:gd name="connsiteY0" fmla="*/ 1296427 h 1296427"/>
                  <a:gd name="connsiteX1" fmla="*/ 2226321 w 4452642"/>
                  <a:gd name="connsiteY1" fmla="*/ 0 h 1296427"/>
                  <a:gd name="connsiteX2" fmla="*/ 4452642 w 4452642"/>
                  <a:gd name="connsiteY2" fmla="*/ 1296427 h 1296427"/>
                  <a:gd name="connsiteX3" fmla="*/ 0 w 4452642"/>
                  <a:gd name="connsiteY3" fmla="*/ 1296427 h 1296427"/>
                  <a:gd name="connsiteX0" fmla="*/ 0 w 6543140"/>
                  <a:gd name="connsiteY0" fmla="*/ 2731822 h 2731822"/>
                  <a:gd name="connsiteX1" fmla="*/ 6543140 w 6543140"/>
                  <a:gd name="connsiteY1" fmla="*/ 0 h 2731822"/>
                  <a:gd name="connsiteX2" fmla="*/ 4452642 w 6543140"/>
                  <a:gd name="connsiteY2" fmla="*/ 2731822 h 2731822"/>
                  <a:gd name="connsiteX3" fmla="*/ 0 w 6543140"/>
                  <a:gd name="connsiteY3" fmla="*/ 2731822 h 2731822"/>
                  <a:gd name="connsiteX0" fmla="*/ 0 w 21086761"/>
                  <a:gd name="connsiteY0" fmla="*/ 2763719 h 2763719"/>
                  <a:gd name="connsiteX1" fmla="*/ 21086761 w 21086761"/>
                  <a:gd name="connsiteY1" fmla="*/ 0 h 2763719"/>
                  <a:gd name="connsiteX2" fmla="*/ 4452642 w 21086761"/>
                  <a:gd name="connsiteY2" fmla="*/ 2763719 h 2763719"/>
                  <a:gd name="connsiteX3" fmla="*/ 0 w 21086761"/>
                  <a:gd name="connsiteY3" fmla="*/ 2763719 h 2763719"/>
                </a:gdLst>
                <a:ahLst/>
                <a:cxnLst>
                  <a:cxn ang="0">
                    <a:pos x="connsiteX0" y="connsiteY0"/>
                  </a:cxn>
                  <a:cxn ang="0">
                    <a:pos x="connsiteX1" y="connsiteY1"/>
                  </a:cxn>
                  <a:cxn ang="0">
                    <a:pos x="connsiteX2" y="connsiteY2"/>
                  </a:cxn>
                  <a:cxn ang="0">
                    <a:pos x="connsiteX3" y="connsiteY3"/>
                  </a:cxn>
                </a:cxnLst>
                <a:rect l="l" t="t" r="r" b="b"/>
                <a:pathLst>
                  <a:path w="21086761" h="2763719">
                    <a:moveTo>
                      <a:pt x="0" y="2763719"/>
                    </a:moveTo>
                    <a:lnTo>
                      <a:pt x="21086761" y="0"/>
                    </a:lnTo>
                    <a:lnTo>
                      <a:pt x="4452642" y="2763719"/>
                    </a:lnTo>
                    <a:lnTo>
                      <a:pt x="0" y="2763719"/>
                    </a:lnTo>
                    <a:close/>
                  </a:path>
                </a:pathLst>
              </a:custGeom>
              <a:pattFill prst="solidDmnd">
                <a:fgClr>
                  <a:schemeClr val="bg1">
                    <a:lumMod val="75000"/>
                  </a:schemeClr>
                </a:fgClr>
                <a:bgClr>
                  <a:schemeClr val="bg1"/>
                </a:bgClr>
              </a:patt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ylinder 55">
                <a:extLst>
                  <a:ext uri="{FF2B5EF4-FFF2-40B4-BE49-F238E27FC236}">
                    <a16:creationId xmlns:a16="http://schemas.microsoft.com/office/drawing/2014/main" id="{A7CC10D6-9C04-F6FE-34A6-CAD5D4C16334}"/>
                  </a:ext>
                </a:extLst>
              </p:cNvPr>
              <p:cNvSpPr/>
              <p:nvPr/>
            </p:nvSpPr>
            <p:spPr>
              <a:xfrm>
                <a:off x="8196279" y="3966913"/>
                <a:ext cx="150829" cy="324000"/>
              </a:xfrm>
              <a:prstGeom prst="can">
                <a:avLst/>
              </a:prstGeom>
              <a:pattFill prst="wdUpDiag">
                <a:fgClr>
                  <a:schemeClr val="bg1">
                    <a:lumMod val="50000"/>
                  </a:schemeClr>
                </a:fgClr>
                <a:bgClr>
                  <a:schemeClr val="bg1"/>
                </a:bgClr>
              </a:patt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B8051FD7-7292-BF51-3D5B-E467407EA580}"/>
                  </a:ext>
                </a:extLst>
              </p:cNvPr>
              <p:cNvCxnSpPr>
                <a:cxnSpLocks/>
              </p:cNvCxnSpPr>
              <p:nvPr/>
            </p:nvCxnSpPr>
            <p:spPr>
              <a:xfrm>
                <a:off x="1098129" y="3995904"/>
                <a:ext cx="9424559" cy="0"/>
              </a:xfrm>
              <a:prstGeom prst="line">
                <a:avLst/>
              </a:prstGeom>
              <a:ln w="508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74113056-9BA4-50CC-F7FE-060FA153C705}"/>
                  </a:ext>
                </a:extLst>
              </p:cNvPr>
              <p:cNvSpPr/>
              <p:nvPr/>
            </p:nvSpPr>
            <p:spPr>
              <a:xfrm>
                <a:off x="6787299" y="1213078"/>
                <a:ext cx="2997723" cy="691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Parallelogram 61">
                <a:extLst>
                  <a:ext uri="{FF2B5EF4-FFF2-40B4-BE49-F238E27FC236}">
                    <a16:creationId xmlns:a16="http://schemas.microsoft.com/office/drawing/2014/main" id="{6FAF6C4B-1FCD-A470-82B0-11C7B5CA3292}"/>
                  </a:ext>
                </a:extLst>
              </p:cNvPr>
              <p:cNvSpPr/>
              <p:nvPr/>
            </p:nvSpPr>
            <p:spPr>
              <a:xfrm>
                <a:off x="3503294" y="2273523"/>
                <a:ext cx="3105166" cy="952055"/>
              </a:xfrm>
              <a:custGeom>
                <a:avLst/>
                <a:gdLst>
                  <a:gd name="connsiteX0" fmla="*/ 0 w 1285339"/>
                  <a:gd name="connsiteY0" fmla="*/ 387589 h 387589"/>
                  <a:gd name="connsiteX1" fmla="*/ 852549 w 1285339"/>
                  <a:gd name="connsiteY1" fmla="*/ 0 h 387589"/>
                  <a:gd name="connsiteX2" fmla="*/ 1285339 w 1285339"/>
                  <a:gd name="connsiteY2" fmla="*/ 0 h 387589"/>
                  <a:gd name="connsiteX3" fmla="*/ 432790 w 1285339"/>
                  <a:gd name="connsiteY3" fmla="*/ 387589 h 387589"/>
                  <a:gd name="connsiteX4" fmla="*/ 0 w 1285339"/>
                  <a:gd name="connsiteY4" fmla="*/ 387589 h 387589"/>
                  <a:gd name="connsiteX0" fmla="*/ 0 w 1440914"/>
                  <a:gd name="connsiteY0" fmla="*/ 378064 h 387589"/>
                  <a:gd name="connsiteX1" fmla="*/ 1008124 w 1440914"/>
                  <a:gd name="connsiteY1" fmla="*/ 0 h 387589"/>
                  <a:gd name="connsiteX2" fmla="*/ 1440914 w 1440914"/>
                  <a:gd name="connsiteY2" fmla="*/ 0 h 387589"/>
                  <a:gd name="connsiteX3" fmla="*/ 588365 w 1440914"/>
                  <a:gd name="connsiteY3" fmla="*/ 387589 h 387589"/>
                  <a:gd name="connsiteX4" fmla="*/ 0 w 1440914"/>
                  <a:gd name="connsiteY4" fmla="*/ 378064 h 387589"/>
                  <a:gd name="connsiteX0" fmla="*/ 0 w 1440914"/>
                  <a:gd name="connsiteY0" fmla="*/ 378064 h 406639"/>
                  <a:gd name="connsiteX1" fmla="*/ 1008124 w 1440914"/>
                  <a:gd name="connsiteY1" fmla="*/ 0 h 406639"/>
                  <a:gd name="connsiteX2" fmla="*/ 1440914 w 1440914"/>
                  <a:gd name="connsiteY2" fmla="*/ 0 h 406639"/>
                  <a:gd name="connsiteX3" fmla="*/ 1096365 w 1440914"/>
                  <a:gd name="connsiteY3" fmla="*/ 406639 h 406639"/>
                  <a:gd name="connsiteX4" fmla="*/ 0 w 1440914"/>
                  <a:gd name="connsiteY4" fmla="*/ 378064 h 406639"/>
                  <a:gd name="connsiteX0" fmla="*/ 0 w 1952089"/>
                  <a:gd name="connsiteY0" fmla="*/ 378064 h 406639"/>
                  <a:gd name="connsiteX1" fmla="*/ 1008124 w 1952089"/>
                  <a:gd name="connsiteY1" fmla="*/ 0 h 406639"/>
                  <a:gd name="connsiteX2" fmla="*/ 1952089 w 1952089"/>
                  <a:gd name="connsiteY2" fmla="*/ 19050 h 406639"/>
                  <a:gd name="connsiteX3" fmla="*/ 1096365 w 1952089"/>
                  <a:gd name="connsiteY3" fmla="*/ 406639 h 406639"/>
                  <a:gd name="connsiteX4" fmla="*/ 0 w 1952089"/>
                  <a:gd name="connsiteY4" fmla="*/ 378064 h 406639"/>
                  <a:gd name="connsiteX0" fmla="*/ 0 w 2136239"/>
                  <a:gd name="connsiteY0" fmla="*/ 422514 h 451089"/>
                  <a:gd name="connsiteX1" fmla="*/ 1008124 w 2136239"/>
                  <a:gd name="connsiteY1" fmla="*/ 44450 h 451089"/>
                  <a:gd name="connsiteX2" fmla="*/ 2136239 w 2136239"/>
                  <a:gd name="connsiteY2" fmla="*/ 0 h 451089"/>
                  <a:gd name="connsiteX3" fmla="*/ 1096365 w 2136239"/>
                  <a:gd name="connsiteY3" fmla="*/ 451089 h 451089"/>
                  <a:gd name="connsiteX4" fmla="*/ 0 w 2136239"/>
                  <a:gd name="connsiteY4" fmla="*/ 422514 h 451089"/>
                  <a:gd name="connsiteX0" fmla="*/ 0 w 2136239"/>
                  <a:gd name="connsiteY0" fmla="*/ 457439 h 486014"/>
                  <a:gd name="connsiteX1" fmla="*/ 1271649 w 2136239"/>
                  <a:gd name="connsiteY1" fmla="*/ 0 h 486014"/>
                  <a:gd name="connsiteX2" fmla="*/ 2136239 w 2136239"/>
                  <a:gd name="connsiteY2" fmla="*/ 34925 h 486014"/>
                  <a:gd name="connsiteX3" fmla="*/ 1096365 w 2136239"/>
                  <a:gd name="connsiteY3" fmla="*/ 486014 h 486014"/>
                  <a:gd name="connsiteX4" fmla="*/ 0 w 2136239"/>
                  <a:gd name="connsiteY4" fmla="*/ 457439 h 486014"/>
                  <a:gd name="connsiteX0" fmla="*/ 0 w 2174339"/>
                  <a:gd name="connsiteY0" fmla="*/ 447914 h 486014"/>
                  <a:gd name="connsiteX1" fmla="*/ 1309749 w 2174339"/>
                  <a:gd name="connsiteY1" fmla="*/ 0 h 486014"/>
                  <a:gd name="connsiteX2" fmla="*/ 2174339 w 2174339"/>
                  <a:gd name="connsiteY2" fmla="*/ 34925 h 486014"/>
                  <a:gd name="connsiteX3" fmla="*/ 1134465 w 2174339"/>
                  <a:gd name="connsiteY3" fmla="*/ 486014 h 486014"/>
                  <a:gd name="connsiteX4" fmla="*/ 0 w 2174339"/>
                  <a:gd name="connsiteY4" fmla="*/ 447914 h 486014"/>
                  <a:gd name="connsiteX0" fmla="*/ 0 w 2174339"/>
                  <a:gd name="connsiteY0" fmla="*/ 447914 h 486014"/>
                  <a:gd name="connsiteX1" fmla="*/ 1309749 w 2174339"/>
                  <a:gd name="connsiteY1" fmla="*/ 0 h 486014"/>
                  <a:gd name="connsiteX2" fmla="*/ 2174339 w 2174339"/>
                  <a:gd name="connsiteY2" fmla="*/ 34925 h 486014"/>
                  <a:gd name="connsiteX3" fmla="*/ 1107342 w 2174339"/>
                  <a:gd name="connsiteY3" fmla="*/ 486014 h 486014"/>
                  <a:gd name="connsiteX4" fmla="*/ 0 w 2174339"/>
                  <a:gd name="connsiteY4" fmla="*/ 447914 h 486014"/>
                  <a:gd name="connsiteX0" fmla="*/ 0 w 2174339"/>
                  <a:gd name="connsiteY0" fmla="*/ 447914 h 486014"/>
                  <a:gd name="connsiteX1" fmla="*/ 1309749 w 2174339"/>
                  <a:gd name="connsiteY1" fmla="*/ 0 h 486014"/>
                  <a:gd name="connsiteX2" fmla="*/ 2174339 w 2174339"/>
                  <a:gd name="connsiteY2" fmla="*/ 37306 h 486014"/>
                  <a:gd name="connsiteX3" fmla="*/ 1107342 w 2174339"/>
                  <a:gd name="connsiteY3" fmla="*/ 486014 h 486014"/>
                  <a:gd name="connsiteX4" fmla="*/ 0 w 2174339"/>
                  <a:gd name="connsiteY4" fmla="*/ 447914 h 486014"/>
                  <a:gd name="connsiteX0" fmla="*/ 0 w 2181737"/>
                  <a:gd name="connsiteY0" fmla="*/ 447914 h 486014"/>
                  <a:gd name="connsiteX1" fmla="*/ 1309749 w 2181737"/>
                  <a:gd name="connsiteY1" fmla="*/ 0 h 486014"/>
                  <a:gd name="connsiteX2" fmla="*/ 2181737 w 2181737"/>
                  <a:gd name="connsiteY2" fmla="*/ 37306 h 486014"/>
                  <a:gd name="connsiteX3" fmla="*/ 1107342 w 2181737"/>
                  <a:gd name="connsiteY3" fmla="*/ 486014 h 486014"/>
                  <a:gd name="connsiteX4" fmla="*/ 0 w 2181737"/>
                  <a:gd name="connsiteY4" fmla="*/ 447914 h 486014"/>
                  <a:gd name="connsiteX0" fmla="*/ 0 w 2181737"/>
                  <a:gd name="connsiteY0" fmla="*/ 447961 h 486061"/>
                  <a:gd name="connsiteX1" fmla="*/ 1309749 w 2181737"/>
                  <a:gd name="connsiteY1" fmla="*/ 47 h 486061"/>
                  <a:gd name="connsiteX2" fmla="*/ 1338435 w 2181737"/>
                  <a:gd name="connsiteY2" fmla="*/ 1300 h 486061"/>
                  <a:gd name="connsiteX3" fmla="*/ 2181737 w 2181737"/>
                  <a:gd name="connsiteY3" fmla="*/ 37353 h 486061"/>
                  <a:gd name="connsiteX4" fmla="*/ 1107342 w 2181737"/>
                  <a:gd name="connsiteY4" fmla="*/ 486061 h 486061"/>
                  <a:gd name="connsiteX5" fmla="*/ 0 w 2181737"/>
                  <a:gd name="connsiteY5" fmla="*/ 447961 h 486061"/>
                  <a:gd name="connsiteX0" fmla="*/ 0 w 2181737"/>
                  <a:gd name="connsiteY0" fmla="*/ 446661 h 484761"/>
                  <a:gd name="connsiteX1" fmla="*/ 1319612 w 2181737"/>
                  <a:gd name="connsiteY1" fmla="*/ 3510 h 484761"/>
                  <a:gd name="connsiteX2" fmla="*/ 1338435 w 2181737"/>
                  <a:gd name="connsiteY2" fmla="*/ 0 h 484761"/>
                  <a:gd name="connsiteX3" fmla="*/ 2181737 w 2181737"/>
                  <a:gd name="connsiteY3" fmla="*/ 36053 h 484761"/>
                  <a:gd name="connsiteX4" fmla="*/ 1107342 w 2181737"/>
                  <a:gd name="connsiteY4" fmla="*/ 484761 h 484761"/>
                  <a:gd name="connsiteX5" fmla="*/ 0 w 2181737"/>
                  <a:gd name="connsiteY5" fmla="*/ 446661 h 484761"/>
                  <a:gd name="connsiteX0" fmla="*/ 0 w 3207507"/>
                  <a:gd name="connsiteY0" fmla="*/ 843996 h 882096"/>
                  <a:gd name="connsiteX1" fmla="*/ 1319612 w 3207507"/>
                  <a:gd name="connsiteY1" fmla="*/ 400845 h 882096"/>
                  <a:gd name="connsiteX2" fmla="*/ 1338435 w 3207507"/>
                  <a:gd name="connsiteY2" fmla="*/ 397335 h 882096"/>
                  <a:gd name="connsiteX3" fmla="*/ 3207507 w 3207507"/>
                  <a:gd name="connsiteY3" fmla="*/ 0 h 882096"/>
                  <a:gd name="connsiteX4" fmla="*/ 1107342 w 3207507"/>
                  <a:gd name="connsiteY4" fmla="*/ 882096 h 882096"/>
                  <a:gd name="connsiteX5" fmla="*/ 0 w 3207507"/>
                  <a:gd name="connsiteY5" fmla="*/ 843996 h 882096"/>
                  <a:gd name="connsiteX0" fmla="*/ 0 w 3207507"/>
                  <a:gd name="connsiteY0" fmla="*/ 844083 h 882183"/>
                  <a:gd name="connsiteX1" fmla="*/ 1319612 w 3207507"/>
                  <a:gd name="connsiteY1" fmla="*/ 400932 h 882183"/>
                  <a:gd name="connsiteX2" fmla="*/ 1338435 w 3207507"/>
                  <a:gd name="connsiteY2" fmla="*/ 397422 h 882183"/>
                  <a:gd name="connsiteX3" fmla="*/ 3207507 w 3207507"/>
                  <a:gd name="connsiteY3" fmla="*/ 87 h 882183"/>
                  <a:gd name="connsiteX4" fmla="*/ 1107342 w 3207507"/>
                  <a:gd name="connsiteY4" fmla="*/ 882183 h 882183"/>
                  <a:gd name="connsiteX5" fmla="*/ 0 w 3207507"/>
                  <a:gd name="connsiteY5" fmla="*/ 844083 h 882183"/>
                  <a:gd name="connsiteX0" fmla="*/ 0 w 3207507"/>
                  <a:gd name="connsiteY0" fmla="*/ 915065 h 953165"/>
                  <a:gd name="connsiteX1" fmla="*/ 1319612 w 3207507"/>
                  <a:gd name="connsiteY1" fmla="*/ 471914 h 953165"/>
                  <a:gd name="connsiteX2" fmla="*/ 2576264 w 3207507"/>
                  <a:gd name="connsiteY2" fmla="*/ 56447 h 953165"/>
                  <a:gd name="connsiteX3" fmla="*/ 3207507 w 3207507"/>
                  <a:gd name="connsiteY3" fmla="*/ 71069 h 953165"/>
                  <a:gd name="connsiteX4" fmla="*/ 1107342 w 3207507"/>
                  <a:gd name="connsiteY4" fmla="*/ 953165 h 953165"/>
                  <a:gd name="connsiteX5" fmla="*/ 0 w 3207507"/>
                  <a:gd name="connsiteY5" fmla="*/ 915065 h 953165"/>
                  <a:gd name="connsiteX0" fmla="*/ 0 w 3209968"/>
                  <a:gd name="connsiteY0" fmla="*/ 913955 h 952055"/>
                  <a:gd name="connsiteX1" fmla="*/ 1319612 w 3209968"/>
                  <a:gd name="connsiteY1" fmla="*/ 470804 h 952055"/>
                  <a:gd name="connsiteX2" fmla="*/ 2576264 w 3209968"/>
                  <a:gd name="connsiteY2" fmla="*/ 55337 h 952055"/>
                  <a:gd name="connsiteX3" fmla="*/ 3209968 w 3209968"/>
                  <a:gd name="connsiteY3" fmla="*/ 74721 h 952055"/>
                  <a:gd name="connsiteX4" fmla="*/ 1107342 w 3209968"/>
                  <a:gd name="connsiteY4" fmla="*/ 952055 h 952055"/>
                  <a:gd name="connsiteX5" fmla="*/ 0 w 3209968"/>
                  <a:gd name="connsiteY5" fmla="*/ 913955 h 9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968" h="952055">
                    <a:moveTo>
                      <a:pt x="0" y="913955"/>
                    </a:moveTo>
                    <a:lnTo>
                      <a:pt x="1319612" y="470804"/>
                    </a:lnTo>
                    <a:cubicBezTo>
                      <a:pt x="1325886" y="470428"/>
                      <a:pt x="2569990" y="55713"/>
                      <a:pt x="2576264" y="55337"/>
                    </a:cubicBezTo>
                    <a:cubicBezTo>
                      <a:pt x="3199288" y="-77108"/>
                      <a:pt x="2564753" y="69054"/>
                      <a:pt x="3209968" y="74721"/>
                    </a:cubicBezTo>
                    <a:lnTo>
                      <a:pt x="1107342" y="952055"/>
                    </a:lnTo>
                    <a:lnTo>
                      <a:pt x="0" y="913955"/>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Parallelogram 61">
                <a:extLst>
                  <a:ext uri="{FF2B5EF4-FFF2-40B4-BE49-F238E27FC236}">
                    <a16:creationId xmlns:a16="http://schemas.microsoft.com/office/drawing/2014/main" id="{F993DECB-DA48-EDEA-12DD-F5052EB750D4}"/>
                  </a:ext>
                </a:extLst>
              </p:cNvPr>
              <p:cNvSpPr/>
              <p:nvPr/>
            </p:nvSpPr>
            <p:spPr>
              <a:xfrm>
                <a:off x="5994544" y="1886517"/>
                <a:ext cx="1650464" cy="463789"/>
              </a:xfrm>
              <a:custGeom>
                <a:avLst/>
                <a:gdLst>
                  <a:gd name="connsiteX0" fmla="*/ 0 w 1285339"/>
                  <a:gd name="connsiteY0" fmla="*/ 387589 h 387589"/>
                  <a:gd name="connsiteX1" fmla="*/ 852549 w 1285339"/>
                  <a:gd name="connsiteY1" fmla="*/ 0 h 387589"/>
                  <a:gd name="connsiteX2" fmla="*/ 1285339 w 1285339"/>
                  <a:gd name="connsiteY2" fmla="*/ 0 h 387589"/>
                  <a:gd name="connsiteX3" fmla="*/ 432790 w 1285339"/>
                  <a:gd name="connsiteY3" fmla="*/ 387589 h 387589"/>
                  <a:gd name="connsiteX4" fmla="*/ 0 w 1285339"/>
                  <a:gd name="connsiteY4" fmla="*/ 387589 h 387589"/>
                  <a:gd name="connsiteX0" fmla="*/ 0 w 1440914"/>
                  <a:gd name="connsiteY0" fmla="*/ 378064 h 387589"/>
                  <a:gd name="connsiteX1" fmla="*/ 1008124 w 1440914"/>
                  <a:gd name="connsiteY1" fmla="*/ 0 h 387589"/>
                  <a:gd name="connsiteX2" fmla="*/ 1440914 w 1440914"/>
                  <a:gd name="connsiteY2" fmla="*/ 0 h 387589"/>
                  <a:gd name="connsiteX3" fmla="*/ 588365 w 1440914"/>
                  <a:gd name="connsiteY3" fmla="*/ 387589 h 387589"/>
                  <a:gd name="connsiteX4" fmla="*/ 0 w 1440914"/>
                  <a:gd name="connsiteY4" fmla="*/ 378064 h 387589"/>
                  <a:gd name="connsiteX0" fmla="*/ 0 w 1440914"/>
                  <a:gd name="connsiteY0" fmla="*/ 378064 h 406639"/>
                  <a:gd name="connsiteX1" fmla="*/ 1008124 w 1440914"/>
                  <a:gd name="connsiteY1" fmla="*/ 0 h 406639"/>
                  <a:gd name="connsiteX2" fmla="*/ 1440914 w 1440914"/>
                  <a:gd name="connsiteY2" fmla="*/ 0 h 406639"/>
                  <a:gd name="connsiteX3" fmla="*/ 1096365 w 1440914"/>
                  <a:gd name="connsiteY3" fmla="*/ 406639 h 406639"/>
                  <a:gd name="connsiteX4" fmla="*/ 0 w 1440914"/>
                  <a:gd name="connsiteY4" fmla="*/ 378064 h 406639"/>
                  <a:gd name="connsiteX0" fmla="*/ 0 w 1952089"/>
                  <a:gd name="connsiteY0" fmla="*/ 378064 h 406639"/>
                  <a:gd name="connsiteX1" fmla="*/ 1008124 w 1952089"/>
                  <a:gd name="connsiteY1" fmla="*/ 0 h 406639"/>
                  <a:gd name="connsiteX2" fmla="*/ 1952089 w 1952089"/>
                  <a:gd name="connsiteY2" fmla="*/ 19050 h 406639"/>
                  <a:gd name="connsiteX3" fmla="*/ 1096365 w 1952089"/>
                  <a:gd name="connsiteY3" fmla="*/ 406639 h 406639"/>
                  <a:gd name="connsiteX4" fmla="*/ 0 w 1952089"/>
                  <a:gd name="connsiteY4" fmla="*/ 378064 h 406639"/>
                  <a:gd name="connsiteX0" fmla="*/ 0 w 2136239"/>
                  <a:gd name="connsiteY0" fmla="*/ 422514 h 451089"/>
                  <a:gd name="connsiteX1" fmla="*/ 1008124 w 2136239"/>
                  <a:gd name="connsiteY1" fmla="*/ 44450 h 451089"/>
                  <a:gd name="connsiteX2" fmla="*/ 2136239 w 2136239"/>
                  <a:gd name="connsiteY2" fmla="*/ 0 h 451089"/>
                  <a:gd name="connsiteX3" fmla="*/ 1096365 w 2136239"/>
                  <a:gd name="connsiteY3" fmla="*/ 451089 h 451089"/>
                  <a:gd name="connsiteX4" fmla="*/ 0 w 2136239"/>
                  <a:gd name="connsiteY4" fmla="*/ 422514 h 451089"/>
                  <a:gd name="connsiteX0" fmla="*/ 0 w 2136239"/>
                  <a:gd name="connsiteY0" fmla="*/ 457439 h 486014"/>
                  <a:gd name="connsiteX1" fmla="*/ 1271649 w 2136239"/>
                  <a:gd name="connsiteY1" fmla="*/ 0 h 486014"/>
                  <a:gd name="connsiteX2" fmla="*/ 2136239 w 2136239"/>
                  <a:gd name="connsiteY2" fmla="*/ 34925 h 486014"/>
                  <a:gd name="connsiteX3" fmla="*/ 1096365 w 2136239"/>
                  <a:gd name="connsiteY3" fmla="*/ 486014 h 486014"/>
                  <a:gd name="connsiteX4" fmla="*/ 0 w 2136239"/>
                  <a:gd name="connsiteY4" fmla="*/ 457439 h 486014"/>
                  <a:gd name="connsiteX0" fmla="*/ 0 w 2174339"/>
                  <a:gd name="connsiteY0" fmla="*/ 447914 h 486014"/>
                  <a:gd name="connsiteX1" fmla="*/ 1309749 w 2174339"/>
                  <a:gd name="connsiteY1" fmla="*/ 0 h 486014"/>
                  <a:gd name="connsiteX2" fmla="*/ 2174339 w 2174339"/>
                  <a:gd name="connsiteY2" fmla="*/ 34925 h 486014"/>
                  <a:gd name="connsiteX3" fmla="*/ 1134465 w 2174339"/>
                  <a:gd name="connsiteY3" fmla="*/ 486014 h 486014"/>
                  <a:gd name="connsiteX4" fmla="*/ 0 w 2174339"/>
                  <a:gd name="connsiteY4" fmla="*/ 447914 h 486014"/>
                  <a:gd name="connsiteX0" fmla="*/ 0 w 2174339"/>
                  <a:gd name="connsiteY0" fmla="*/ 447914 h 463789"/>
                  <a:gd name="connsiteX1" fmla="*/ 1309749 w 2174339"/>
                  <a:gd name="connsiteY1" fmla="*/ 0 h 463789"/>
                  <a:gd name="connsiteX2" fmla="*/ 2174339 w 2174339"/>
                  <a:gd name="connsiteY2" fmla="*/ 34925 h 463789"/>
                  <a:gd name="connsiteX3" fmla="*/ 594715 w 2174339"/>
                  <a:gd name="connsiteY3" fmla="*/ 463789 h 463789"/>
                  <a:gd name="connsiteX4" fmla="*/ 0 w 2174339"/>
                  <a:gd name="connsiteY4" fmla="*/ 447914 h 463789"/>
                  <a:gd name="connsiteX0" fmla="*/ 0 w 1650464"/>
                  <a:gd name="connsiteY0" fmla="*/ 447914 h 463789"/>
                  <a:gd name="connsiteX1" fmla="*/ 1309749 w 1650464"/>
                  <a:gd name="connsiteY1" fmla="*/ 0 h 463789"/>
                  <a:gd name="connsiteX2" fmla="*/ 1650464 w 1650464"/>
                  <a:gd name="connsiteY2" fmla="*/ 12700 h 463789"/>
                  <a:gd name="connsiteX3" fmla="*/ 594715 w 1650464"/>
                  <a:gd name="connsiteY3" fmla="*/ 463789 h 463789"/>
                  <a:gd name="connsiteX4" fmla="*/ 0 w 1650464"/>
                  <a:gd name="connsiteY4" fmla="*/ 447914 h 46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464" h="463789">
                    <a:moveTo>
                      <a:pt x="0" y="447914"/>
                    </a:moveTo>
                    <a:lnTo>
                      <a:pt x="1309749" y="0"/>
                    </a:lnTo>
                    <a:lnTo>
                      <a:pt x="1650464" y="12700"/>
                    </a:lnTo>
                    <a:lnTo>
                      <a:pt x="594715" y="463789"/>
                    </a:lnTo>
                    <a:lnTo>
                      <a:pt x="0" y="447914"/>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ylinder 22">
                <a:extLst>
                  <a:ext uri="{FF2B5EF4-FFF2-40B4-BE49-F238E27FC236}">
                    <a16:creationId xmlns:a16="http://schemas.microsoft.com/office/drawing/2014/main" id="{C3271583-A44C-5E5C-E447-B1645996F248}"/>
                  </a:ext>
                </a:extLst>
              </p:cNvPr>
              <p:cNvSpPr/>
              <p:nvPr/>
            </p:nvSpPr>
            <p:spPr>
              <a:xfrm>
                <a:off x="8906770" y="1626558"/>
                <a:ext cx="150829" cy="432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aphicFrame>
        <p:nvGraphicFramePr>
          <p:cNvPr id="59" name="Table 58">
            <a:extLst>
              <a:ext uri="{FF2B5EF4-FFF2-40B4-BE49-F238E27FC236}">
                <a16:creationId xmlns:a16="http://schemas.microsoft.com/office/drawing/2014/main" id="{EA6E092F-0F91-6FA9-6980-719B075C5DCD}"/>
              </a:ext>
            </a:extLst>
          </p:cNvPr>
          <p:cNvGraphicFramePr>
            <a:graphicFrameLocks noGrp="1"/>
          </p:cNvGraphicFramePr>
          <p:nvPr>
            <p:extLst>
              <p:ext uri="{D42A27DB-BD31-4B8C-83A1-F6EECF244321}">
                <p14:modId xmlns:p14="http://schemas.microsoft.com/office/powerpoint/2010/main" val="2743433608"/>
              </p:ext>
            </p:extLst>
          </p:nvPr>
        </p:nvGraphicFramePr>
        <p:xfrm>
          <a:off x="1286653" y="3837048"/>
          <a:ext cx="10540240" cy="283464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89205542"/>
                    </a:ext>
                  </a:extLst>
                </a:gridCol>
                <a:gridCol w="2152240">
                  <a:extLst>
                    <a:ext uri="{9D8B030D-6E8A-4147-A177-3AD203B41FA5}">
                      <a16:colId xmlns:a16="http://schemas.microsoft.com/office/drawing/2014/main" val="3852839609"/>
                    </a:ext>
                  </a:extLst>
                </a:gridCol>
                <a:gridCol w="2556000">
                  <a:extLst>
                    <a:ext uri="{9D8B030D-6E8A-4147-A177-3AD203B41FA5}">
                      <a16:colId xmlns:a16="http://schemas.microsoft.com/office/drawing/2014/main" val="3740832427"/>
                    </a:ext>
                  </a:extLst>
                </a:gridCol>
                <a:gridCol w="1980000">
                  <a:extLst>
                    <a:ext uri="{9D8B030D-6E8A-4147-A177-3AD203B41FA5}">
                      <a16:colId xmlns:a16="http://schemas.microsoft.com/office/drawing/2014/main" val="3826388447"/>
                    </a:ext>
                  </a:extLst>
                </a:gridCol>
                <a:gridCol w="1692000">
                  <a:extLst>
                    <a:ext uri="{9D8B030D-6E8A-4147-A177-3AD203B41FA5}">
                      <a16:colId xmlns:a16="http://schemas.microsoft.com/office/drawing/2014/main" val="1838018115"/>
                    </a:ext>
                  </a:extLst>
                </a:gridCol>
              </a:tblGrid>
              <a:tr h="370840">
                <a:tc>
                  <a:txBody>
                    <a:bodyPr/>
                    <a:lstStyle/>
                    <a:p>
                      <a:r>
                        <a:rPr lang="en-GB" sz="1200" dirty="0">
                          <a:solidFill>
                            <a:schemeClr val="tx1"/>
                          </a:solidFill>
                        </a:rPr>
                        <a:t>ASPHALT SCALPINGS</a:t>
                      </a:r>
                    </a:p>
                    <a:p>
                      <a:r>
                        <a:rPr lang="en-GB" sz="1200" b="0" dirty="0">
                          <a:solidFill>
                            <a:schemeClr val="tx1"/>
                          </a:solidFill>
                        </a:rPr>
                        <a:t>Compacted stones minimum width 300mm positioned between SMA Tarmac Surface and residential access points. Width and depth will be variable to accommodate variations in surface heights and distance between SMA Tarmac Surface and residential boundaries.</a:t>
                      </a:r>
                    </a:p>
                    <a:p>
                      <a:r>
                        <a:rPr lang="en-GB" sz="1200" b="0" dirty="0">
                          <a:solidFill>
                            <a:schemeClr val="tx1"/>
                          </a:solidFill>
                        </a:rPr>
                        <a:t>Where there are no access points, surface will be left to unbound surface/grass</a:t>
                      </a:r>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PEDESTRIAN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The Barrier will not extend the full width of the track, allowing pedestrian and mobility access along the track surface without the gate needing to be opened</a:t>
                      </a:r>
                      <a:endParaRPr lang="en-GB" sz="1200" dirty="0">
                        <a:solidFill>
                          <a:schemeClr val="tx1"/>
                        </a:solidFill>
                      </a:endParaRPr>
                    </a:p>
                    <a:p>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SMA TARMAC SURFACE</a:t>
                      </a:r>
                    </a:p>
                    <a:p>
                      <a:r>
                        <a:rPr lang="en-GB" sz="1200" b="0" dirty="0">
                          <a:solidFill>
                            <a:schemeClr val="tx1"/>
                          </a:solidFill>
                        </a:rPr>
                        <a:t>Surface laid to minimum depth of 50mm and width of 3500mm</a:t>
                      </a:r>
                    </a:p>
                    <a:p>
                      <a:r>
                        <a:rPr lang="en-GB" sz="1200" b="0" dirty="0">
                          <a:solidFill>
                            <a:schemeClr val="tx1"/>
                          </a:solidFill>
                        </a:rPr>
                        <a:t>Existing </a:t>
                      </a:r>
                      <a:r>
                        <a:rPr lang="en-US" sz="1200" b="0" dirty="0">
                          <a:solidFill>
                            <a:schemeClr val="tx1"/>
                          </a:solidFill>
                        </a:rPr>
                        <a:t>unbound track surface </a:t>
                      </a:r>
                      <a:r>
                        <a:rPr lang="en-GB" sz="1200" b="0" dirty="0">
                          <a:solidFill>
                            <a:schemeClr val="tx1"/>
                          </a:solidFill>
                        </a:rPr>
                        <a:t>to be s</a:t>
                      </a:r>
                      <a:r>
                        <a:rPr lang="en-US" sz="1200" b="0" dirty="0" err="1">
                          <a:solidFill>
                            <a:schemeClr val="tx1"/>
                          </a:solidFill>
                        </a:rPr>
                        <a:t>haped</a:t>
                      </a:r>
                      <a:r>
                        <a:rPr lang="en-US" sz="1200" b="0" dirty="0">
                          <a:solidFill>
                            <a:schemeClr val="tx1"/>
                          </a:solidFill>
                        </a:rPr>
                        <a:t> and re-graded to 3.5m wide and approximately 50mm below existing levels to ensure new surface remains at current levels.</a:t>
                      </a:r>
                    </a:p>
                    <a:p>
                      <a:r>
                        <a:rPr lang="en-US" sz="1200" b="0" dirty="0">
                          <a:solidFill>
                            <a:schemeClr val="tx1"/>
                          </a:solidFill>
                        </a:rPr>
                        <a:t>SMA Tarmac surface will, where possible be shaped to shed water towards the grassed area of the village green, </a:t>
                      </a:r>
                    </a:p>
                    <a:p>
                      <a:r>
                        <a:rPr lang="en-US" sz="1200" b="0" dirty="0">
                          <a:solidFill>
                            <a:schemeClr val="tx1"/>
                          </a:solidFill>
                        </a:rPr>
                        <a:t>Edge of the grassed area of village green will be re-shaped and re-established back to grass</a:t>
                      </a:r>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TIMBER BOLLARDS</a:t>
                      </a:r>
                    </a:p>
                    <a:p>
                      <a:r>
                        <a:rPr lang="en-GB" sz="1200" b="0" dirty="0">
                          <a:solidFill>
                            <a:schemeClr val="tx1"/>
                          </a:solidFill>
                        </a:rPr>
                        <a:t>Pressure treated timber 0.7m high bollards positioned 1.8m apart to discourage vehicles from by-passing the physical barrier to short cut through Southside Track.</a:t>
                      </a:r>
                      <a:br>
                        <a:rPr lang="en-GB" sz="1200" b="0" dirty="0">
                          <a:solidFill>
                            <a:schemeClr val="tx1"/>
                          </a:solidFill>
                        </a:rPr>
                      </a:br>
                      <a:endParaRPr lang="en-GB" sz="1200" b="0" dirty="0">
                        <a:solidFill>
                          <a:schemeClr val="tx1"/>
                        </a:solidFill>
                      </a:endParaRPr>
                    </a:p>
                    <a:p>
                      <a:r>
                        <a:rPr lang="en-GB" sz="1200" b="0" dirty="0">
                          <a:solidFill>
                            <a:schemeClr val="tx1"/>
                          </a:solidFill>
                        </a:rPr>
                        <a:t>Bollards will be positioned on the Grass area of the village green at a minimum distance of 1m from the edge of the SMA Tarmac Surface.</a:t>
                      </a:r>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VEHICLE BARRIER</a:t>
                      </a:r>
                    </a:p>
                    <a:p>
                      <a:pPr marL="0" indent="0">
                        <a:buFont typeface="Wingdings" panose="05000000000000000000" pitchFamily="2" charset="2"/>
                        <a:buNone/>
                      </a:pPr>
                      <a:r>
                        <a:rPr lang="en-GB" sz="1200" b="0" kern="1200" dirty="0">
                          <a:solidFill>
                            <a:schemeClr val="tx1"/>
                          </a:solidFill>
                          <a:latin typeface="+mn-lt"/>
                          <a:ea typeface="+mn-ea"/>
                          <a:cs typeface="+mn-cs"/>
                        </a:rPr>
                        <a:t>Swinging barrier of max 4m length is required to prevent vehicles using the track as a cut through to Station Rd/Plough Rd.</a:t>
                      </a:r>
                    </a:p>
                    <a:p>
                      <a:pPr marL="0" indent="0">
                        <a:buFont typeface="Wingdings" panose="05000000000000000000" pitchFamily="2" charset="2"/>
                        <a:buNone/>
                      </a:pPr>
                      <a:endParaRPr lang="en-GB" sz="1200" b="0" kern="1200" dirty="0">
                        <a:solidFill>
                          <a:schemeClr val="tx1"/>
                        </a:solidFill>
                        <a:latin typeface="+mn-lt"/>
                        <a:ea typeface="+mn-ea"/>
                        <a:cs typeface="+mn-cs"/>
                      </a:endParaRPr>
                    </a:p>
                    <a:p>
                      <a:pPr marL="0" indent="0">
                        <a:buFont typeface="Wingdings" panose="05000000000000000000" pitchFamily="2" charset="2"/>
                        <a:buNone/>
                      </a:pPr>
                      <a:r>
                        <a:rPr lang="en-GB" sz="1200" b="0" kern="1200" dirty="0">
                          <a:solidFill>
                            <a:schemeClr val="tx1"/>
                          </a:solidFill>
                          <a:latin typeface="+mn-lt"/>
                          <a:ea typeface="+mn-ea"/>
                          <a:cs typeface="+mn-cs"/>
                        </a:rPr>
                        <a:t>Reflective strips both side for safety and the Barrier will be lockable using ground anchor drop bolt into SMA Tarmac.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6982610"/>
                  </a:ext>
                </a:extLst>
              </a:tr>
            </a:tbl>
          </a:graphicData>
        </a:graphic>
      </p:graphicFrame>
      <p:pic>
        <p:nvPicPr>
          <p:cNvPr id="25" name="Picture 24">
            <a:extLst>
              <a:ext uri="{FF2B5EF4-FFF2-40B4-BE49-F238E27FC236}">
                <a16:creationId xmlns:a16="http://schemas.microsoft.com/office/drawing/2014/main" id="{790309D2-D1A2-6BEA-8C90-2C096A386E55}"/>
              </a:ext>
            </a:extLst>
          </p:cNvPr>
          <p:cNvPicPr>
            <a:picLocks noChangeAspect="1"/>
          </p:cNvPicPr>
          <p:nvPr/>
        </p:nvPicPr>
        <p:blipFill>
          <a:blip r:embed="rId3"/>
          <a:stretch>
            <a:fillRect/>
          </a:stretch>
        </p:blipFill>
        <p:spPr>
          <a:xfrm flipH="1">
            <a:off x="7317219" y="1174332"/>
            <a:ext cx="2592924" cy="661350"/>
          </a:xfrm>
          <a:prstGeom prst="rect">
            <a:avLst/>
          </a:prstGeom>
        </p:spPr>
      </p:pic>
      <p:cxnSp>
        <p:nvCxnSpPr>
          <p:cNvPr id="28" name="Straight Arrow Connector 27">
            <a:extLst>
              <a:ext uri="{FF2B5EF4-FFF2-40B4-BE49-F238E27FC236}">
                <a16:creationId xmlns:a16="http://schemas.microsoft.com/office/drawing/2014/main" id="{9AFF97ED-3236-1AAD-7236-C07DD6F91C64}"/>
              </a:ext>
            </a:extLst>
          </p:cNvPr>
          <p:cNvCxnSpPr/>
          <p:nvPr/>
        </p:nvCxnSpPr>
        <p:spPr>
          <a:xfrm>
            <a:off x="4045694" y="3715469"/>
            <a:ext cx="4339894" cy="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5099A39-FC88-4ACC-EAF5-A32B0AE8028B}"/>
              </a:ext>
            </a:extLst>
          </p:cNvPr>
          <p:cNvCxnSpPr>
            <a:cxnSpLocks/>
          </p:cNvCxnSpPr>
          <p:nvPr/>
        </p:nvCxnSpPr>
        <p:spPr>
          <a:xfrm>
            <a:off x="2295515" y="3715469"/>
            <a:ext cx="1730130" cy="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25FF89A-02B9-859E-268D-AD85EEE92670}"/>
              </a:ext>
            </a:extLst>
          </p:cNvPr>
          <p:cNvCxnSpPr>
            <a:cxnSpLocks/>
          </p:cNvCxnSpPr>
          <p:nvPr/>
        </p:nvCxnSpPr>
        <p:spPr>
          <a:xfrm>
            <a:off x="8385588" y="3715469"/>
            <a:ext cx="1146280" cy="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69EEB93-552A-9D9E-2458-8EC7CC0A4A3E}"/>
              </a:ext>
            </a:extLst>
          </p:cNvPr>
          <p:cNvSpPr txBox="1"/>
          <p:nvPr/>
        </p:nvSpPr>
        <p:spPr>
          <a:xfrm>
            <a:off x="2567887" y="3453859"/>
            <a:ext cx="1225484" cy="261610"/>
          </a:xfrm>
          <a:prstGeom prst="rect">
            <a:avLst/>
          </a:prstGeom>
          <a:noFill/>
        </p:spPr>
        <p:txBody>
          <a:bodyPr wrap="square" rtlCol="0">
            <a:spAutoFit/>
          </a:bodyPr>
          <a:lstStyle/>
          <a:p>
            <a:r>
              <a:rPr lang="en-GB" sz="1100" dirty="0"/>
              <a:t>minimum 0.3m</a:t>
            </a:r>
          </a:p>
        </p:txBody>
      </p:sp>
      <p:sp>
        <p:nvSpPr>
          <p:cNvPr id="34" name="TextBox 33">
            <a:extLst>
              <a:ext uri="{FF2B5EF4-FFF2-40B4-BE49-F238E27FC236}">
                <a16:creationId xmlns:a16="http://schemas.microsoft.com/office/drawing/2014/main" id="{ECF336DC-7D06-0389-9F81-F2767D793FC3}"/>
              </a:ext>
            </a:extLst>
          </p:cNvPr>
          <p:cNvSpPr txBox="1"/>
          <p:nvPr/>
        </p:nvSpPr>
        <p:spPr>
          <a:xfrm>
            <a:off x="5944031" y="3454010"/>
            <a:ext cx="1225484" cy="261610"/>
          </a:xfrm>
          <a:prstGeom prst="rect">
            <a:avLst/>
          </a:prstGeom>
          <a:noFill/>
        </p:spPr>
        <p:txBody>
          <a:bodyPr wrap="square" rtlCol="0">
            <a:spAutoFit/>
          </a:bodyPr>
          <a:lstStyle/>
          <a:p>
            <a:r>
              <a:rPr lang="en-GB" sz="1100" dirty="0"/>
              <a:t>minimum 3.5m</a:t>
            </a:r>
          </a:p>
        </p:txBody>
      </p:sp>
      <p:sp>
        <p:nvSpPr>
          <p:cNvPr id="35" name="TextBox 34">
            <a:extLst>
              <a:ext uri="{FF2B5EF4-FFF2-40B4-BE49-F238E27FC236}">
                <a16:creationId xmlns:a16="http://schemas.microsoft.com/office/drawing/2014/main" id="{A455F41D-72F5-FDB0-03D9-1F5F05DB9A27}"/>
              </a:ext>
            </a:extLst>
          </p:cNvPr>
          <p:cNvSpPr txBox="1"/>
          <p:nvPr/>
        </p:nvSpPr>
        <p:spPr>
          <a:xfrm>
            <a:off x="8455110" y="3443647"/>
            <a:ext cx="1225484" cy="261610"/>
          </a:xfrm>
          <a:prstGeom prst="rect">
            <a:avLst/>
          </a:prstGeom>
          <a:noFill/>
        </p:spPr>
        <p:txBody>
          <a:bodyPr wrap="square" rtlCol="0">
            <a:spAutoFit/>
          </a:bodyPr>
          <a:lstStyle/>
          <a:p>
            <a:r>
              <a:rPr lang="en-GB" sz="1100" dirty="0"/>
              <a:t>minimum 1m</a:t>
            </a:r>
          </a:p>
        </p:txBody>
      </p:sp>
      <p:cxnSp>
        <p:nvCxnSpPr>
          <p:cNvPr id="36" name="Straight Arrow Connector 35">
            <a:extLst>
              <a:ext uri="{FF2B5EF4-FFF2-40B4-BE49-F238E27FC236}">
                <a16:creationId xmlns:a16="http://schemas.microsoft.com/office/drawing/2014/main" id="{E21E7A79-6671-8478-736E-E769D5E29484}"/>
              </a:ext>
            </a:extLst>
          </p:cNvPr>
          <p:cNvCxnSpPr>
            <a:cxnSpLocks/>
          </p:cNvCxnSpPr>
          <p:nvPr/>
        </p:nvCxnSpPr>
        <p:spPr>
          <a:xfrm flipV="1">
            <a:off x="7343388" y="1964502"/>
            <a:ext cx="2221155" cy="7822"/>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DD7DFFF-6AB9-C353-FA27-17D5FD8AD8AB}"/>
              </a:ext>
            </a:extLst>
          </p:cNvPr>
          <p:cNvSpPr txBox="1"/>
          <p:nvPr/>
        </p:nvSpPr>
        <p:spPr>
          <a:xfrm>
            <a:off x="7780807" y="1702892"/>
            <a:ext cx="1650464" cy="261610"/>
          </a:xfrm>
          <a:prstGeom prst="rect">
            <a:avLst/>
          </a:prstGeom>
          <a:noFill/>
        </p:spPr>
        <p:txBody>
          <a:bodyPr wrap="square" rtlCol="0">
            <a:spAutoFit/>
          </a:bodyPr>
          <a:lstStyle/>
          <a:p>
            <a:pPr algn="ctr"/>
            <a:r>
              <a:rPr lang="en-GB" sz="1100" dirty="0"/>
              <a:t>max 4m wide</a:t>
            </a:r>
          </a:p>
        </p:txBody>
      </p:sp>
      <p:cxnSp>
        <p:nvCxnSpPr>
          <p:cNvPr id="39" name="Straight Arrow Connector 38">
            <a:extLst>
              <a:ext uri="{FF2B5EF4-FFF2-40B4-BE49-F238E27FC236}">
                <a16:creationId xmlns:a16="http://schemas.microsoft.com/office/drawing/2014/main" id="{E51D4B80-7D45-2B4B-ED08-B39D9D1AA05D}"/>
              </a:ext>
            </a:extLst>
          </p:cNvPr>
          <p:cNvCxnSpPr>
            <a:cxnSpLocks/>
          </p:cNvCxnSpPr>
          <p:nvPr/>
        </p:nvCxnSpPr>
        <p:spPr>
          <a:xfrm>
            <a:off x="9701019" y="2085604"/>
            <a:ext cx="0" cy="865167"/>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C57943FB-50E9-8FBA-B99B-82E6CC40700F}"/>
              </a:ext>
            </a:extLst>
          </p:cNvPr>
          <p:cNvSpPr txBox="1"/>
          <p:nvPr/>
        </p:nvSpPr>
        <p:spPr>
          <a:xfrm>
            <a:off x="9731971" y="2416341"/>
            <a:ext cx="1225484" cy="261610"/>
          </a:xfrm>
          <a:prstGeom prst="rect">
            <a:avLst/>
          </a:prstGeom>
          <a:noFill/>
        </p:spPr>
        <p:txBody>
          <a:bodyPr wrap="square" rtlCol="0">
            <a:spAutoFit/>
          </a:bodyPr>
          <a:lstStyle/>
          <a:p>
            <a:r>
              <a:rPr lang="en-GB" sz="1100" dirty="0"/>
              <a:t>0.7m</a:t>
            </a:r>
          </a:p>
        </p:txBody>
      </p:sp>
      <p:cxnSp>
        <p:nvCxnSpPr>
          <p:cNvPr id="53" name="Straight Arrow Connector 52">
            <a:extLst>
              <a:ext uri="{FF2B5EF4-FFF2-40B4-BE49-F238E27FC236}">
                <a16:creationId xmlns:a16="http://schemas.microsoft.com/office/drawing/2014/main" id="{C066FB14-3FCD-1AAE-2306-C0D56EC46A75}"/>
              </a:ext>
            </a:extLst>
          </p:cNvPr>
          <p:cNvCxnSpPr>
            <a:cxnSpLocks/>
          </p:cNvCxnSpPr>
          <p:nvPr/>
        </p:nvCxnSpPr>
        <p:spPr>
          <a:xfrm>
            <a:off x="5329123" y="1979742"/>
            <a:ext cx="1960359" cy="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05A85A8A-4185-7B0F-8665-9B4437DA49B0}"/>
              </a:ext>
            </a:extLst>
          </p:cNvPr>
          <p:cNvSpPr txBox="1"/>
          <p:nvPr/>
        </p:nvSpPr>
        <p:spPr>
          <a:xfrm>
            <a:off x="5081760" y="1509710"/>
            <a:ext cx="2384599" cy="430887"/>
          </a:xfrm>
          <a:prstGeom prst="rect">
            <a:avLst/>
          </a:prstGeom>
          <a:noFill/>
        </p:spPr>
        <p:txBody>
          <a:bodyPr wrap="square" rtlCol="0">
            <a:spAutoFit/>
          </a:bodyPr>
          <a:lstStyle/>
          <a:p>
            <a:pPr algn="ctr"/>
            <a:r>
              <a:rPr lang="en-GB" sz="1100" dirty="0"/>
              <a:t>Pedestrian and mobility access </a:t>
            </a:r>
            <a:r>
              <a:rPr lang="en-GB" sz="1100" dirty="0" err="1"/>
              <a:t>approx</a:t>
            </a:r>
            <a:r>
              <a:rPr lang="en-GB" sz="1100" dirty="0"/>
              <a:t> 1m</a:t>
            </a:r>
          </a:p>
        </p:txBody>
      </p:sp>
      <p:cxnSp>
        <p:nvCxnSpPr>
          <p:cNvPr id="69" name="Straight Arrow Connector 68">
            <a:extLst>
              <a:ext uri="{FF2B5EF4-FFF2-40B4-BE49-F238E27FC236}">
                <a16:creationId xmlns:a16="http://schemas.microsoft.com/office/drawing/2014/main" id="{7614892E-39DC-FBF9-C10E-1A4EC9E33950}"/>
              </a:ext>
            </a:extLst>
          </p:cNvPr>
          <p:cNvCxnSpPr>
            <a:cxnSpLocks/>
          </p:cNvCxnSpPr>
          <p:nvPr/>
        </p:nvCxnSpPr>
        <p:spPr>
          <a:xfrm flipH="1">
            <a:off x="10044874" y="1068683"/>
            <a:ext cx="232331" cy="562835"/>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AE343693-98F7-0473-1B6E-DECA154B3006}"/>
              </a:ext>
            </a:extLst>
          </p:cNvPr>
          <p:cNvSpPr txBox="1"/>
          <p:nvPr/>
        </p:nvSpPr>
        <p:spPr>
          <a:xfrm>
            <a:off x="10167765" y="1279013"/>
            <a:ext cx="1225484" cy="261610"/>
          </a:xfrm>
          <a:prstGeom prst="rect">
            <a:avLst/>
          </a:prstGeom>
          <a:noFill/>
        </p:spPr>
        <p:txBody>
          <a:bodyPr wrap="square" rtlCol="0">
            <a:spAutoFit/>
          </a:bodyPr>
          <a:lstStyle/>
          <a:p>
            <a:r>
              <a:rPr lang="en-GB" sz="1100" dirty="0"/>
              <a:t>1.8m</a:t>
            </a:r>
          </a:p>
        </p:txBody>
      </p:sp>
      <p:sp>
        <p:nvSpPr>
          <p:cNvPr id="2" name="TextBox 1">
            <a:extLst>
              <a:ext uri="{FF2B5EF4-FFF2-40B4-BE49-F238E27FC236}">
                <a16:creationId xmlns:a16="http://schemas.microsoft.com/office/drawing/2014/main" id="{128BF676-0411-D4D2-8702-A626CCE9D7B8}"/>
              </a:ext>
            </a:extLst>
          </p:cNvPr>
          <p:cNvSpPr txBox="1"/>
          <p:nvPr/>
        </p:nvSpPr>
        <p:spPr>
          <a:xfrm>
            <a:off x="886119" y="105077"/>
            <a:ext cx="9427629" cy="954107"/>
          </a:xfrm>
          <a:prstGeom prst="rect">
            <a:avLst/>
          </a:prstGeom>
          <a:noFill/>
        </p:spPr>
        <p:txBody>
          <a:bodyPr wrap="square" rtlCol="0">
            <a:spAutoFit/>
          </a:bodyPr>
          <a:lstStyle>
            <a:defPPr>
              <a:defRPr lang="en-US"/>
            </a:defPPr>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Appendix</a:t>
            </a:r>
            <a:br>
              <a:rPr lang="en-GB" dirty="0"/>
            </a:br>
            <a:r>
              <a:rPr lang="en-GB" b="1" dirty="0"/>
              <a:t>Illustration : Track Surface and Furniture</a:t>
            </a:r>
          </a:p>
        </p:txBody>
      </p:sp>
      <p:sp>
        <p:nvSpPr>
          <p:cNvPr id="3" name="TextBox 2">
            <a:extLst>
              <a:ext uri="{FF2B5EF4-FFF2-40B4-BE49-F238E27FC236}">
                <a16:creationId xmlns:a16="http://schemas.microsoft.com/office/drawing/2014/main" id="{2DD51F58-D72F-3CBE-68F0-308594A50A34}"/>
              </a:ext>
            </a:extLst>
          </p:cNvPr>
          <p:cNvSpPr txBox="1"/>
          <p:nvPr/>
        </p:nvSpPr>
        <p:spPr>
          <a:xfrm>
            <a:off x="163224" y="6551528"/>
            <a:ext cx="5456782" cy="261610"/>
          </a:xfrm>
          <a:prstGeom prst="rect">
            <a:avLst/>
          </a:prstGeom>
          <a:noFill/>
        </p:spPr>
        <p:txBody>
          <a:bodyPr wrap="square" rtlCol="0">
            <a:spAutoFit/>
          </a:bodyPr>
          <a:lstStyle/>
          <a:p>
            <a:r>
              <a:rPr lang="en-GB" sz="1100" b="1" i="1" dirty="0">
                <a:solidFill>
                  <a:srgbClr val="FF0000"/>
                </a:solidFill>
              </a:rPr>
              <a:t>Diagram is for illustration purposes only</a:t>
            </a:r>
          </a:p>
        </p:txBody>
      </p:sp>
      <p:sp>
        <p:nvSpPr>
          <p:cNvPr id="6" name="Rectangle: Rounded Corners 5">
            <a:extLst>
              <a:ext uri="{FF2B5EF4-FFF2-40B4-BE49-F238E27FC236}">
                <a16:creationId xmlns:a16="http://schemas.microsoft.com/office/drawing/2014/main" id="{A6E195DC-4221-183E-D111-860655E76D20}"/>
              </a:ext>
            </a:extLst>
          </p:cNvPr>
          <p:cNvSpPr/>
          <p:nvPr/>
        </p:nvSpPr>
        <p:spPr>
          <a:xfrm>
            <a:off x="7334815" y="1210177"/>
            <a:ext cx="36000" cy="223871"/>
          </a:xfrm>
          <a:prstGeom prst="roundRect">
            <a:avLst/>
          </a:prstGeom>
          <a:pattFill prst="wdDnDiag">
            <a:fgClr>
              <a:srgbClr val="FF0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91F49712-DDBF-187C-281F-6AA7DFC0635D}"/>
              </a:ext>
            </a:extLst>
          </p:cNvPr>
          <p:cNvSpPr/>
          <p:nvPr/>
        </p:nvSpPr>
        <p:spPr>
          <a:xfrm rot="5400000">
            <a:off x="8488345" y="1114890"/>
            <a:ext cx="36000" cy="223871"/>
          </a:xfrm>
          <a:prstGeom prst="roundRect">
            <a:avLst/>
          </a:prstGeom>
          <a:pattFill prst="wdDnDiag">
            <a:fgClr>
              <a:srgbClr val="FF0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638E85ED-57E3-4661-9A29-A2E2FBC9ED24}"/>
              </a:ext>
            </a:extLst>
          </p:cNvPr>
          <p:cNvSpPr/>
          <p:nvPr/>
        </p:nvSpPr>
        <p:spPr>
          <a:xfrm>
            <a:off x="9631255" y="1209639"/>
            <a:ext cx="36000" cy="223871"/>
          </a:xfrm>
          <a:prstGeom prst="roundRect">
            <a:avLst/>
          </a:prstGeom>
          <a:pattFill prst="wdDnDiag">
            <a:fgClr>
              <a:srgbClr val="FF0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EE72A08-93FF-0342-608D-68AE7684513D}"/>
              </a:ext>
            </a:extLst>
          </p:cNvPr>
          <p:cNvCxnSpPr>
            <a:cxnSpLocks/>
          </p:cNvCxnSpPr>
          <p:nvPr/>
        </p:nvCxnSpPr>
        <p:spPr>
          <a:xfrm flipV="1">
            <a:off x="2143420" y="2960435"/>
            <a:ext cx="0" cy="514588"/>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7D67C91-9185-D6D9-71D3-0094DE44B5CD}"/>
              </a:ext>
            </a:extLst>
          </p:cNvPr>
          <p:cNvSpPr txBox="1"/>
          <p:nvPr/>
        </p:nvSpPr>
        <p:spPr>
          <a:xfrm>
            <a:off x="1194056" y="3039398"/>
            <a:ext cx="953932" cy="430887"/>
          </a:xfrm>
          <a:prstGeom prst="rect">
            <a:avLst/>
          </a:prstGeom>
          <a:noFill/>
        </p:spPr>
        <p:txBody>
          <a:bodyPr wrap="square" rtlCol="0">
            <a:spAutoFit/>
          </a:bodyPr>
          <a:lstStyle/>
          <a:p>
            <a:r>
              <a:rPr lang="en-GB" sz="1100" dirty="0"/>
              <a:t>approx. </a:t>
            </a:r>
          </a:p>
          <a:p>
            <a:r>
              <a:rPr lang="en-GB" sz="1100" dirty="0"/>
              <a:t>50mm deep</a:t>
            </a:r>
          </a:p>
        </p:txBody>
      </p:sp>
      <p:sp>
        <p:nvSpPr>
          <p:cNvPr id="13" name="TextBox 12">
            <a:extLst>
              <a:ext uri="{FF2B5EF4-FFF2-40B4-BE49-F238E27FC236}">
                <a16:creationId xmlns:a16="http://schemas.microsoft.com/office/drawing/2014/main" id="{575CAE62-C365-46AE-C83E-1D99294610F3}"/>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6</a:t>
            </a:r>
          </a:p>
        </p:txBody>
      </p:sp>
    </p:spTree>
    <p:extLst>
      <p:ext uri="{BB962C8B-B14F-4D97-AF65-F5344CB8AC3E}">
        <p14:creationId xmlns:p14="http://schemas.microsoft.com/office/powerpoint/2010/main" val="2411739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177C8-9930-40DE-122A-3224F039BFA3}"/>
            </a:ext>
          </a:extLst>
        </p:cNvPr>
        <p:cNvGrpSpPr/>
        <p:nvPr/>
      </p:nvGrpSpPr>
      <p:grpSpPr>
        <a:xfrm>
          <a:off x="0" y="0"/>
          <a:ext cx="0" cy="0"/>
          <a:chOff x="0" y="0"/>
          <a:chExt cx="0" cy="0"/>
        </a:xfrm>
      </p:grpSpPr>
      <p:sp>
        <p:nvSpPr>
          <p:cNvPr id="105" name="Rectangle 104">
            <a:extLst>
              <a:ext uri="{FF2B5EF4-FFF2-40B4-BE49-F238E27FC236}">
                <a16:creationId xmlns:a16="http://schemas.microsoft.com/office/drawing/2014/main" id="{A094324C-F69C-381A-C82D-FCCDA949150A}"/>
              </a:ext>
            </a:extLst>
          </p:cNvPr>
          <p:cNvSpPr/>
          <p:nvPr/>
        </p:nvSpPr>
        <p:spPr>
          <a:xfrm>
            <a:off x="2472167" y="1516499"/>
            <a:ext cx="4497705" cy="2255520"/>
          </a:xfrm>
          <a:custGeom>
            <a:avLst/>
            <a:gdLst>
              <a:gd name="connsiteX0" fmla="*/ 0 w 685800"/>
              <a:gd name="connsiteY0" fmla="*/ 0 h 426720"/>
              <a:gd name="connsiteX1" fmla="*/ 685800 w 685800"/>
              <a:gd name="connsiteY1" fmla="*/ 0 h 426720"/>
              <a:gd name="connsiteX2" fmla="*/ 685800 w 685800"/>
              <a:gd name="connsiteY2" fmla="*/ 426720 h 426720"/>
              <a:gd name="connsiteX3" fmla="*/ 0 w 685800"/>
              <a:gd name="connsiteY3" fmla="*/ 426720 h 426720"/>
              <a:gd name="connsiteX4" fmla="*/ 0 w 685800"/>
              <a:gd name="connsiteY4" fmla="*/ 0 h 426720"/>
              <a:gd name="connsiteX0" fmla="*/ 0 w 4640580"/>
              <a:gd name="connsiteY0" fmla="*/ 1691640 h 2118360"/>
              <a:gd name="connsiteX1" fmla="*/ 4640580 w 4640580"/>
              <a:gd name="connsiteY1" fmla="*/ 0 h 2118360"/>
              <a:gd name="connsiteX2" fmla="*/ 685800 w 4640580"/>
              <a:gd name="connsiteY2" fmla="*/ 2118360 h 2118360"/>
              <a:gd name="connsiteX3" fmla="*/ 0 w 4640580"/>
              <a:gd name="connsiteY3" fmla="*/ 2118360 h 2118360"/>
              <a:gd name="connsiteX4" fmla="*/ 0 w 4640580"/>
              <a:gd name="connsiteY4" fmla="*/ 1691640 h 2118360"/>
              <a:gd name="connsiteX0" fmla="*/ 4556760 w 4640580"/>
              <a:gd name="connsiteY0" fmla="*/ 0 h 2232660"/>
              <a:gd name="connsiteX1" fmla="*/ 4640580 w 4640580"/>
              <a:gd name="connsiteY1" fmla="*/ 114300 h 2232660"/>
              <a:gd name="connsiteX2" fmla="*/ 685800 w 4640580"/>
              <a:gd name="connsiteY2" fmla="*/ 2232660 h 2232660"/>
              <a:gd name="connsiteX3" fmla="*/ 0 w 4640580"/>
              <a:gd name="connsiteY3" fmla="*/ 2232660 h 2232660"/>
              <a:gd name="connsiteX4" fmla="*/ 4556760 w 4640580"/>
              <a:gd name="connsiteY4" fmla="*/ 0 h 2232660"/>
              <a:gd name="connsiteX0" fmla="*/ 4490085 w 4573905"/>
              <a:gd name="connsiteY0" fmla="*/ 0 h 2232660"/>
              <a:gd name="connsiteX1" fmla="*/ 4573905 w 4573905"/>
              <a:gd name="connsiteY1" fmla="*/ 114300 h 2232660"/>
              <a:gd name="connsiteX2" fmla="*/ 619125 w 4573905"/>
              <a:gd name="connsiteY2" fmla="*/ 2232660 h 2232660"/>
              <a:gd name="connsiteX3" fmla="*/ 0 w 4573905"/>
              <a:gd name="connsiteY3" fmla="*/ 2227898 h 2232660"/>
              <a:gd name="connsiteX4" fmla="*/ 4490085 w 4573905"/>
              <a:gd name="connsiteY4" fmla="*/ 0 h 2232660"/>
              <a:gd name="connsiteX0" fmla="*/ 4413885 w 4497705"/>
              <a:gd name="connsiteY0" fmla="*/ 0 h 2243138"/>
              <a:gd name="connsiteX1" fmla="*/ 4497705 w 4497705"/>
              <a:gd name="connsiteY1" fmla="*/ 114300 h 2243138"/>
              <a:gd name="connsiteX2" fmla="*/ 542925 w 4497705"/>
              <a:gd name="connsiteY2" fmla="*/ 2232660 h 2243138"/>
              <a:gd name="connsiteX3" fmla="*/ 0 w 4497705"/>
              <a:gd name="connsiteY3" fmla="*/ 2243138 h 2243138"/>
              <a:gd name="connsiteX4" fmla="*/ 4413885 w 4497705"/>
              <a:gd name="connsiteY4" fmla="*/ 0 h 2243138"/>
              <a:gd name="connsiteX0" fmla="*/ 4413885 w 4497705"/>
              <a:gd name="connsiteY0" fmla="*/ 0 h 2255520"/>
              <a:gd name="connsiteX1" fmla="*/ 4497705 w 4497705"/>
              <a:gd name="connsiteY1" fmla="*/ 114300 h 2255520"/>
              <a:gd name="connsiteX2" fmla="*/ 581025 w 4497705"/>
              <a:gd name="connsiteY2" fmla="*/ 2255520 h 2255520"/>
              <a:gd name="connsiteX3" fmla="*/ 0 w 4497705"/>
              <a:gd name="connsiteY3" fmla="*/ 2243138 h 2255520"/>
              <a:gd name="connsiteX4" fmla="*/ 4413885 w 4497705"/>
              <a:gd name="connsiteY4" fmla="*/ 0 h 22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705" h="2255520">
                <a:moveTo>
                  <a:pt x="4413885" y="0"/>
                </a:moveTo>
                <a:lnTo>
                  <a:pt x="4497705" y="114300"/>
                </a:lnTo>
                <a:lnTo>
                  <a:pt x="581025" y="2255520"/>
                </a:lnTo>
                <a:lnTo>
                  <a:pt x="0" y="2243138"/>
                </a:lnTo>
                <a:lnTo>
                  <a:pt x="4413885" y="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BEB49F0B-F6A3-3161-CA0E-AC45C82E36CC}"/>
              </a:ext>
            </a:extLst>
          </p:cNvPr>
          <p:cNvSpPr/>
          <p:nvPr/>
        </p:nvSpPr>
        <p:spPr>
          <a:xfrm>
            <a:off x="5439862" y="597527"/>
            <a:ext cx="6153150" cy="400233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F6F108CB-EA02-5397-8DAE-C525E4781566}"/>
              </a:ext>
            </a:extLst>
          </p:cNvPr>
          <p:cNvSpPr/>
          <p:nvPr/>
        </p:nvSpPr>
        <p:spPr>
          <a:xfrm>
            <a:off x="6738158" y="1729859"/>
            <a:ext cx="3871874" cy="1798320"/>
          </a:xfrm>
          <a:custGeom>
            <a:avLst/>
            <a:gdLst>
              <a:gd name="connsiteX0" fmla="*/ 0 w 3566160"/>
              <a:gd name="connsiteY0" fmla="*/ 0 h 1783080"/>
              <a:gd name="connsiteX1" fmla="*/ 3566160 w 3566160"/>
              <a:gd name="connsiteY1" fmla="*/ 0 h 1783080"/>
              <a:gd name="connsiteX2" fmla="*/ 3566160 w 3566160"/>
              <a:gd name="connsiteY2" fmla="*/ 1783080 h 1783080"/>
              <a:gd name="connsiteX3" fmla="*/ 0 w 3566160"/>
              <a:gd name="connsiteY3" fmla="*/ 1783080 h 1783080"/>
              <a:gd name="connsiteX4" fmla="*/ 0 w 3566160"/>
              <a:gd name="connsiteY4" fmla="*/ 0 h 1783080"/>
              <a:gd name="connsiteX0" fmla="*/ 0 w 3566160"/>
              <a:gd name="connsiteY0" fmla="*/ 0 h 1783080"/>
              <a:gd name="connsiteX1" fmla="*/ 3543300 w 3566160"/>
              <a:gd name="connsiteY1" fmla="*/ 556260 h 1783080"/>
              <a:gd name="connsiteX2" fmla="*/ 3566160 w 3566160"/>
              <a:gd name="connsiteY2" fmla="*/ 1783080 h 1783080"/>
              <a:gd name="connsiteX3" fmla="*/ 0 w 3566160"/>
              <a:gd name="connsiteY3" fmla="*/ 1783080 h 1783080"/>
              <a:gd name="connsiteX4" fmla="*/ 0 w 3566160"/>
              <a:gd name="connsiteY4" fmla="*/ 0 h 1783080"/>
              <a:gd name="connsiteX0" fmla="*/ 807720 w 3566160"/>
              <a:gd name="connsiteY0" fmla="*/ 0 h 1950720"/>
              <a:gd name="connsiteX1" fmla="*/ 3543300 w 3566160"/>
              <a:gd name="connsiteY1" fmla="*/ 723900 h 1950720"/>
              <a:gd name="connsiteX2" fmla="*/ 3566160 w 3566160"/>
              <a:gd name="connsiteY2" fmla="*/ 1950720 h 1950720"/>
              <a:gd name="connsiteX3" fmla="*/ 0 w 3566160"/>
              <a:gd name="connsiteY3" fmla="*/ 1950720 h 1950720"/>
              <a:gd name="connsiteX4" fmla="*/ 807720 w 3566160"/>
              <a:gd name="connsiteY4" fmla="*/ 0 h 1950720"/>
              <a:gd name="connsiteX0" fmla="*/ 807720 w 3543300"/>
              <a:gd name="connsiteY0" fmla="*/ 0 h 1950720"/>
              <a:gd name="connsiteX1" fmla="*/ 3543300 w 3543300"/>
              <a:gd name="connsiteY1" fmla="*/ 723900 h 1950720"/>
              <a:gd name="connsiteX2" fmla="*/ 2621280 w 3543300"/>
              <a:gd name="connsiteY2" fmla="*/ 1950720 h 1950720"/>
              <a:gd name="connsiteX3" fmla="*/ 0 w 3543300"/>
              <a:gd name="connsiteY3" fmla="*/ 1950720 h 1950720"/>
              <a:gd name="connsiteX4" fmla="*/ 807720 w 3543300"/>
              <a:gd name="connsiteY4" fmla="*/ 0 h 1950720"/>
              <a:gd name="connsiteX0" fmla="*/ 807720 w 3543300"/>
              <a:gd name="connsiteY0" fmla="*/ 0 h 1950720"/>
              <a:gd name="connsiteX1" fmla="*/ 3543300 w 3543300"/>
              <a:gd name="connsiteY1" fmla="*/ 723900 h 1950720"/>
              <a:gd name="connsiteX2" fmla="*/ 2673580 w 3543300"/>
              <a:gd name="connsiteY2" fmla="*/ 1950720 h 1950720"/>
              <a:gd name="connsiteX3" fmla="*/ 0 w 3543300"/>
              <a:gd name="connsiteY3" fmla="*/ 1950720 h 1950720"/>
              <a:gd name="connsiteX4" fmla="*/ 807720 w 3543300"/>
              <a:gd name="connsiteY4" fmla="*/ 0 h 1950720"/>
              <a:gd name="connsiteX0" fmla="*/ 877454 w 3543300"/>
              <a:gd name="connsiteY0" fmla="*/ 0 h 1988820"/>
              <a:gd name="connsiteX1" fmla="*/ 3543300 w 3543300"/>
              <a:gd name="connsiteY1" fmla="*/ 762000 h 1988820"/>
              <a:gd name="connsiteX2" fmla="*/ 2673580 w 3543300"/>
              <a:gd name="connsiteY2" fmla="*/ 1988820 h 1988820"/>
              <a:gd name="connsiteX3" fmla="*/ 0 w 3543300"/>
              <a:gd name="connsiteY3" fmla="*/ 1988820 h 1988820"/>
              <a:gd name="connsiteX4" fmla="*/ 877454 w 3543300"/>
              <a:gd name="connsiteY4" fmla="*/ 0 h 1988820"/>
              <a:gd name="connsiteX0" fmla="*/ 877454 w 3543300"/>
              <a:gd name="connsiteY0" fmla="*/ 0 h 1988820"/>
              <a:gd name="connsiteX1" fmla="*/ 3543300 w 3543300"/>
              <a:gd name="connsiteY1" fmla="*/ 762000 h 1988820"/>
              <a:gd name="connsiteX2" fmla="*/ 2701473 w 3543300"/>
              <a:gd name="connsiteY2" fmla="*/ 1988820 h 1988820"/>
              <a:gd name="connsiteX3" fmla="*/ 0 w 3543300"/>
              <a:gd name="connsiteY3" fmla="*/ 1988820 h 1988820"/>
              <a:gd name="connsiteX4" fmla="*/ 877454 w 3543300"/>
              <a:gd name="connsiteY4" fmla="*/ 0 h 1988820"/>
              <a:gd name="connsiteX0" fmla="*/ 1487622 w 3543300"/>
              <a:gd name="connsiteY0" fmla="*/ 0 h 1798320"/>
              <a:gd name="connsiteX1" fmla="*/ 3543300 w 3543300"/>
              <a:gd name="connsiteY1" fmla="*/ 571500 h 1798320"/>
              <a:gd name="connsiteX2" fmla="*/ 2701473 w 3543300"/>
              <a:gd name="connsiteY2" fmla="*/ 1798320 h 1798320"/>
              <a:gd name="connsiteX3" fmla="*/ 0 w 3543300"/>
              <a:gd name="connsiteY3" fmla="*/ 1798320 h 1798320"/>
              <a:gd name="connsiteX4" fmla="*/ 1487622 w 3543300"/>
              <a:gd name="connsiteY4" fmla="*/ 0 h 179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0" h="1798320">
                <a:moveTo>
                  <a:pt x="1487622" y="0"/>
                </a:moveTo>
                <a:lnTo>
                  <a:pt x="3543300" y="571500"/>
                </a:lnTo>
                <a:lnTo>
                  <a:pt x="2701473" y="1798320"/>
                </a:lnTo>
                <a:lnTo>
                  <a:pt x="0" y="1798320"/>
                </a:lnTo>
                <a:lnTo>
                  <a:pt x="1487622"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lose-up of a sign&#10;&#10;Description automatically generated with low confidence">
            <a:extLst>
              <a:ext uri="{FF2B5EF4-FFF2-40B4-BE49-F238E27FC236}">
                <a16:creationId xmlns:a16="http://schemas.microsoft.com/office/drawing/2014/main" id="{D879DFF4-17DD-34C0-DF70-43D213464D39}"/>
              </a:ext>
            </a:extLst>
          </p:cNvPr>
          <p:cNvPicPr>
            <a:picLocks noChangeAspect="1"/>
          </p:cNvPicPr>
          <p:nvPr/>
        </p:nvPicPr>
        <p:blipFill rotWithShape="1">
          <a:blip r:embed="rId2"/>
          <a:srcRect r="74821"/>
          <a:stretch/>
        </p:blipFill>
        <p:spPr>
          <a:xfrm>
            <a:off x="200620" y="288482"/>
            <a:ext cx="544097" cy="599658"/>
          </a:xfrm>
          <a:prstGeom prst="rect">
            <a:avLst/>
          </a:prstGeom>
        </p:spPr>
      </p:pic>
      <p:sp>
        <p:nvSpPr>
          <p:cNvPr id="11" name="TextBox 10">
            <a:extLst>
              <a:ext uri="{FF2B5EF4-FFF2-40B4-BE49-F238E27FC236}">
                <a16:creationId xmlns:a16="http://schemas.microsoft.com/office/drawing/2014/main" id="{29B5C86A-262F-02C0-C177-1239AC3DFFDE}"/>
              </a:ext>
            </a:extLst>
          </p:cNvPr>
          <p:cNvSpPr txBox="1"/>
          <p:nvPr/>
        </p:nvSpPr>
        <p:spPr>
          <a:xfrm>
            <a:off x="163224" y="6551528"/>
            <a:ext cx="5456782" cy="261610"/>
          </a:xfrm>
          <a:prstGeom prst="rect">
            <a:avLst/>
          </a:prstGeom>
          <a:noFill/>
        </p:spPr>
        <p:txBody>
          <a:bodyPr wrap="square" rtlCol="0">
            <a:spAutoFit/>
          </a:bodyPr>
          <a:lstStyle/>
          <a:p>
            <a:r>
              <a:rPr lang="en-GB" sz="1100" b="1" i="1" dirty="0">
                <a:solidFill>
                  <a:srgbClr val="FF0000"/>
                </a:solidFill>
              </a:rPr>
              <a:t>Diagram is for illustration purposes only</a:t>
            </a:r>
          </a:p>
        </p:txBody>
      </p:sp>
      <p:cxnSp>
        <p:nvCxnSpPr>
          <p:cNvPr id="26" name="Straight Connector 25">
            <a:extLst>
              <a:ext uri="{FF2B5EF4-FFF2-40B4-BE49-F238E27FC236}">
                <a16:creationId xmlns:a16="http://schemas.microsoft.com/office/drawing/2014/main" id="{D9F9E7C2-C818-6E01-BE79-E60F781B5264}"/>
              </a:ext>
            </a:extLst>
          </p:cNvPr>
          <p:cNvCxnSpPr>
            <a:cxnSpLocks/>
          </p:cNvCxnSpPr>
          <p:nvPr/>
        </p:nvCxnSpPr>
        <p:spPr>
          <a:xfrm flipH="1">
            <a:off x="9685069" y="2301359"/>
            <a:ext cx="929235" cy="12344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70A97FC-E8E7-F77F-DFD9-8289E0F24874}"/>
              </a:ext>
            </a:extLst>
          </p:cNvPr>
          <p:cNvCxnSpPr>
            <a:cxnSpLocks/>
          </p:cNvCxnSpPr>
          <p:nvPr/>
        </p:nvCxnSpPr>
        <p:spPr>
          <a:xfrm flipH="1" flipV="1">
            <a:off x="8973465" y="1876577"/>
            <a:ext cx="1659427" cy="4247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3F4206E-6BEF-FD97-7B2E-A1D1F4993B44}"/>
              </a:ext>
            </a:extLst>
          </p:cNvPr>
          <p:cNvCxnSpPr>
            <a:cxnSpLocks/>
          </p:cNvCxnSpPr>
          <p:nvPr/>
        </p:nvCxnSpPr>
        <p:spPr>
          <a:xfrm flipH="1">
            <a:off x="6964118" y="3535799"/>
            <a:ext cx="272095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2CFB2454-AFAB-1627-46CB-0194C294FABD}"/>
              </a:ext>
            </a:extLst>
          </p:cNvPr>
          <p:cNvSpPr/>
          <p:nvPr/>
        </p:nvSpPr>
        <p:spPr>
          <a:xfrm>
            <a:off x="5203898" y="1414673"/>
            <a:ext cx="2103120" cy="944880"/>
          </a:xfrm>
          <a:custGeom>
            <a:avLst/>
            <a:gdLst>
              <a:gd name="connsiteX0" fmla="*/ 0 w 685800"/>
              <a:gd name="connsiteY0" fmla="*/ 0 h 426720"/>
              <a:gd name="connsiteX1" fmla="*/ 685800 w 685800"/>
              <a:gd name="connsiteY1" fmla="*/ 0 h 426720"/>
              <a:gd name="connsiteX2" fmla="*/ 685800 w 685800"/>
              <a:gd name="connsiteY2" fmla="*/ 426720 h 426720"/>
              <a:gd name="connsiteX3" fmla="*/ 0 w 685800"/>
              <a:gd name="connsiteY3" fmla="*/ 426720 h 426720"/>
              <a:gd name="connsiteX4" fmla="*/ 0 w 685800"/>
              <a:gd name="connsiteY4" fmla="*/ 0 h 426720"/>
              <a:gd name="connsiteX0" fmla="*/ 990600 w 1676400"/>
              <a:gd name="connsiteY0" fmla="*/ 0 h 1325880"/>
              <a:gd name="connsiteX1" fmla="*/ 1676400 w 1676400"/>
              <a:gd name="connsiteY1" fmla="*/ 0 h 1325880"/>
              <a:gd name="connsiteX2" fmla="*/ 1676400 w 1676400"/>
              <a:gd name="connsiteY2" fmla="*/ 426720 h 1325880"/>
              <a:gd name="connsiteX3" fmla="*/ 0 w 1676400"/>
              <a:gd name="connsiteY3" fmla="*/ 1325880 h 1325880"/>
              <a:gd name="connsiteX4" fmla="*/ 990600 w 1676400"/>
              <a:gd name="connsiteY4" fmla="*/ 0 h 1325880"/>
              <a:gd name="connsiteX0" fmla="*/ 0 w 2103120"/>
              <a:gd name="connsiteY0" fmla="*/ 1348740 h 1348740"/>
              <a:gd name="connsiteX1" fmla="*/ 2103120 w 2103120"/>
              <a:gd name="connsiteY1" fmla="*/ 0 h 1348740"/>
              <a:gd name="connsiteX2" fmla="*/ 2103120 w 2103120"/>
              <a:gd name="connsiteY2" fmla="*/ 426720 h 1348740"/>
              <a:gd name="connsiteX3" fmla="*/ 426720 w 2103120"/>
              <a:gd name="connsiteY3" fmla="*/ 1325880 h 1348740"/>
              <a:gd name="connsiteX4" fmla="*/ 0 w 2103120"/>
              <a:gd name="connsiteY4" fmla="*/ 1348740 h 1348740"/>
              <a:gd name="connsiteX0" fmla="*/ 0 w 2103120"/>
              <a:gd name="connsiteY0" fmla="*/ 944880 h 944880"/>
              <a:gd name="connsiteX1" fmla="*/ 1805940 w 2103120"/>
              <a:gd name="connsiteY1" fmla="*/ 0 h 944880"/>
              <a:gd name="connsiteX2" fmla="*/ 2103120 w 2103120"/>
              <a:gd name="connsiteY2" fmla="*/ 22860 h 944880"/>
              <a:gd name="connsiteX3" fmla="*/ 426720 w 2103120"/>
              <a:gd name="connsiteY3" fmla="*/ 922020 h 944880"/>
              <a:gd name="connsiteX4" fmla="*/ 0 w 2103120"/>
              <a:gd name="connsiteY4" fmla="*/ 9448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944880">
                <a:moveTo>
                  <a:pt x="0" y="944880"/>
                </a:moveTo>
                <a:lnTo>
                  <a:pt x="1805940" y="0"/>
                </a:lnTo>
                <a:lnTo>
                  <a:pt x="2103120" y="22860"/>
                </a:lnTo>
                <a:lnTo>
                  <a:pt x="426720" y="922020"/>
                </a:lnTo>
                <a:lnTo>
                  <a:pt x="0" y="944880"/>
                </a:lnTo>
                <a:close/>
              </a:path>
            </a:pathLst>
          </a:custGeom>
          <a:pattFill prst="solidDmnd">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2">
            <a:extLst>
              <a:ext uri="{FF2B5EF4-FFF2-40B4-BE49-F238E27FC236}">
                <a16:creationId xmlns:a16="http://schemas.microsoft.com/office/drawing/2014/main" id="{E751C7B7-B96E-D771-831C-982F4FC2DE98}"/>
              </a:ext>
            </a:extLst>
          </p:cNvPr>
          <p:cNvSpPr/>
          <p:nvPr/>
        </p:nvSpPr>
        <p:spPr>
          <a:xfrm>
            <a:off x="813730" y="3540680"/>
            <a:ext cx="2567940" cy="1051560"/>
          </a:xfrm>
          <a:custGeom>
            <a:avLst/>
            <a:gdLst>
              <a:gd name="connsiteX0" fmla="*/ 0 w 685800"/>
              <a:gd name="connsiteY0" fmla="*/ 0 h 426720"/>
              <a:gd name="connsiteX1" fmla="*/ 685800 w 685800"/>
              <a:gd name="connsiteY1" fmla="*/ 0 h 426720"/>
              <a:gd name="connsiteX2" fmla="*/ 685800 w 685800"/>
              <a:gd name="connsiteY2" fmla="*/ 426720 h 426720"/>
              <a:gd name="connsiteX3" fmla="*/ 0 w 685800"/>
              <a:gd name="connsiteY3" fmla="*/ 426720 h 426720"/>
              <a:gd name="connsiteX4" fmla="*/ 0 w 685800"/>
              <a:gd name="connsiteY4" fmla="*/ 0 h 426720"/>
              <a:gd name="connsiteX0" fmla="*/ 990600 w 1676400"/>
              <a:gd name="connsiteY0" fmla="*/ 0 h 1325880"/>
              <a:gd name="connsiteX1" fmla="*/ 1676400 w 1676400"/>
              <a:gd name="connsiteY1" fmla="*/ 0 h 1325880"/>
              <a:gd name="connsiteX2" fmla="*/ 1676400 w 1676400"/>
              <a:gd name="connsiteY2" fmla="*/ 426720 h 1325880"/>
              <a:gd name="connsiteX3" fmla="*/ 0 w 1676400"/>
              <a:gd name="connsiteY3" fmla="*/ 1325880 h 1325880"/>
              <a:gd name="connsiteX4" fmla="*/ 990600 w 1676400"/>
              <a:gd name="connsiteY4" fmla="*/ 0 h 1325880"/>
              <a:gd name="connsiteX0" fmla="*/ 0 w 2103120"/>
              <a:gd name="connsiteY0" fmla="*/ 1348740 h 1348740"/>
              <a:gd name="connsiteX1" fmla="*/ 2103120 w 2103120"/>
              <a:gd name="connsiteY1" fmla="*/ 0 h 1348740"/>
              <a:gd name="connsiteX2" fmla="*/ 2103120 w 2103120"/>
              <a:gd name="connsiteY2" fmla="*/ 426720 h 1348740"/>
              <a:gd name="connsiteX3" fmla="*/ 426720 w 2103120"/>
              <a:gd name="connsiteY3" fmla="*/ 1325880 h 1348740"/>
              <a:gd name="connsiteX4" fmla="*/ 0 w 2103120"/>
              <a:gd name="connsiteY4" fmla="*/ 1348740 h 1348740"/>
              <a:gd name="connsiteX0" fmla="*/ 0 w 2103120"/>
              <a:gd name="connsiteY0" fmla="*/ 944880 h 944880"/>
              <a:gd name="connsiteX1" fmla="*/ 1805940 w 2103120"/>
              <a:gd name="connsiteY1" fmla="*/ 0 h 944880"/>
              <a:gd name="connsiteX2" fmla="*/ 2103120 w 2103120"/>
              <a:gd name="connsiteY2" fmla="*/ 22860 h 944880"/>
              <a:gd name="connsiteX3" fmla="*/ 426720 w 2103120"/>
              <a:gd name="connsiteY3" fmla="*/ 922020 h 944880"/>
              <a:gd name="connsiteX4" fmla="*/ 0 w 2103120"/>
              <a:gd name="connsiteY4" fmla="*/ 944880 h 944880"/>
              <a:gd name="connsiteX0" fmla="*/ 0 w 1805940"/>
              <a:gd name="connsiteY0" fmla="*/ 944880 h 944880"/>
              <a:gd name="connsiteX1" fmla="*/ 1805940 w 1805940"/>
              <a:gd name="connsiteY1" fmla="*/ 0 h 944880"/>
              <a:gd name="connsiteX2" fmla="*/ 1717358 w 1805940"/>
              <a:gd name="connsiteY2" fmla="*/ 308610 h 944880"/>
              <a:gd name="connsiteX3" fmla="*/ 426720 w 1805940"/>
              <a:gd name="connsiteY3" fmla="*/ 922020 h 944880"/>
              <a:gd name="connsiteX4" fmla="*/ 0 w 1805940"/>
              <a:gd name="connsiteY4" fmla="*/ 944880 h 944880"/>
              <a:gd name="connsiteX0" fmla="*/ 0 w 1717358"/>
              <a:gd name="connsiteY0" fmla="*/ 668655 h 668655"/>
              <a:gd name="connsiteX1" fmla="*/ 1243965 w 1717358"/>
              <a:gd name="connsiteY1" fmla="*/ 0 h 668655"/>
              <a:gd name="connsiteX2" fmla="*/ 1717358 w 1717358"/>
              <a:gd name="connsiteY2" fmla="*/ 32385 h 668655"/>
              <a:gd name="connsiteX3" fmla="*/ 426720 w 1717358"/>
              <a:gd name="connsiteY3" fmla="*/ 645795 h 668655"/>
              <a:gd name="connsiteX4" fmla="*/ 0 w 1717358"/>
              <a:gd name="connsiteY4" fmla="*/ 668655 h 668655"/>
              <a:gd name="connsiteX0" fmla="*/ 368618 w 1290638"/>
              <a:gd name="connsiteY0" fmla="*/ 230505 h 645795"/>
              <a:gd name="connsiteX1" fmla="*/ 817245 w 1290638"/>
              <a:gd name="connsiteY1" fmla="*/ 0 h 645795"/>
              <a:gd name="connsiteX2" fmla="*/ 1290638 w 1290638"/>
              <a:gd name="connsiteY2" fmla="*/ 32385 h 645795"/>
              <a:gd name="connsiteX3" fmla="*/ 0 w 1290638"/>
              <a:gd name="connsiteY3" fmla="*/ 645795 h 645795"/>
              <a:gd name="connsiteX4" fmla="*/ 368618 w 1290638"/>
              <a:gd name="connsiteY4" fmla="*/ 230505 h 645795"/>
              <a:gd name="connsiteX0" fmla="*/ 0 w 922020"/>
              <a:gd name="connsiteY0" fmla="*/ 230505 h 230505"/>
              <a:gd name="connsiteX1" fmla="*/ 448627 w 922020"/>
              <a:gd name="connsiteY1" fmla="*/ 0 h 230505"/>
              <a:gd name="connsiteX2" fmla="*/ 922020 w 922020"/>
              <a:gd name="connsiteY2" fmla="*/ 32385 h 230505"/>
              <a:gd name="connsiteX3" fmla="*/ 588644 w 922020"/>
              <a:gd name="connsiteY3" fmla="*/ 221933 h 230505"/>
              <a:gd name="connsiteX4" fmla="*/ 0 w 922020"/>
              <a:gd name="connsiteY4" fmla="*/ 230505 h 230505"/>
              <a:gd name="connsiteX0" fmla="*/ 0 w 1369695"/>
              <a:gd name="connsiteY0" fmla="*/ 440055 h 440055"/>
              <a:gd name="connsiteX1" fmla="*/ 896302 w 1369695"/>
              <a:gd name="connsiteY1" fmla="*/ 0 h 440055"/>
              <a:gd name="connsiteX2" fmla="*/ 1369695 w 1369695"/>
              <a:gd name="connsiteY2" fmla="*/ 32385 h 440055"/>
              <a:gd name="connsiteX3" fmla="*/ 1036319 w 1369695"/>
              <a:gd name="connsiteY3" fmla="*/ 221933 h 440055"/>
              <a:gd name="connsiteX4" fmla="*/ 0 w 1369695"/>
              <a:gd name="connsiteY4" fmla="*/ 440055 h 440055"/>
              <a:gd name="connsiteX0" fmla="*/ 0 w 1369695"/>
              <a:gd name="connsiteY0" fmla="*/ 440055 h 536258"/>
              <a:gd name="connsiteX1" fmla="*/ 896302 w 1369695"/>
              <a:gd name="connsiteY1" fmla="*/ 0 h 536258"/>
              <a:gd name="connsiteX2" fmla="*/ 1369695 w 1369695"/>
              <a:gd name="connsiteY2" fmla="*/ 32385 h 536258"/>
              <a:gd name="connsiteX3" fmla="*/ 531494 w 1369695"/>
              <a:gd name="connsiteY3" fmla="*/ 536258 h 536258"/>
              <a:gd name="connsiteX4" fmla="*/ 0 w 1369695"/>
              <a:gd name="connsiteY4" fmla="*/ 440055 h 536258"/>
              <a:gd name="connsiteX0" fmla="*/ 0 w 1493520"/>
              <a:gd name="connsiteY0" fmla="*/ 525780 h 536258"/>
              <a:gd name="connsiteX1" fmla="*/ 1020127 w 1493520"/>
              <a:gd name="connsiteY1" fmla="*/ 0 h 536258"/>
              <a:gd name="connsiteX2" fmla="*/ 1493520 w 1493520"/>
              <a:gd name="connsiteY2" fmla="*/ 32385 h 536258"/>
              <a:gd name="connsiteX3" fmla="*/ 655319 w 1493520"/>
              <a:gd name="connsiteY3" fmla="*/ 536258 h 536258"/>
              <a:gd name="connsiteX4" fmla="*/ 0 w 1493520"/>
              <a:gd name="connsiteY4" fmla="*/ 525780 h 536258"/>
              <a:gd name="connsiteX0" fmla="*/ 316231 w 1809751"/>
              <a:gd name="connsiteY0" fmla="*/ 525780 h 1060133"/>
              <a:gd name="connsiteX1" fmla="*/ 1336358 w 1809751"/>
              <a:gd name="connsiteY1" fmla="*/ 0 h 1060133"/>
              <a:gd name="connsiteX2" fmla="*/ 1809751 w 1809751"/>
              <a:gd name="connsiteY2" fmla="*/ 32385 h 1060133"/>
              <a:gd name="connsiteX3" fmla="*/ 0 w 1809751"/>
              <a:gd name="connsiteY3" fmla="*/ 1060133 h 1060133"/>
              <a:gd name="connsiteX4" fmla="*/ 316231 w 1809751"/>
              <a:gd name="connsiteY4" fmla="*/ 525780 h 1060133"/>
              <a:gd name="connsiteX0" fmla="*/ 0 w 1874520"/>
              <a:gd name="connsiteY0" fmla="*/ 716280 h 1060133"/>
              <a:gd name="connsiteX1" fmla="*/ 1401127 w 1874520"/>
              <a:gd name="connsiteY1" fmla="*/ 0 h 1060133"/>
              <a:gd name="connsiteX2" fmla="*/ 1874520 w 1874520"/>
              <a:gd name="connsiteY2" fmla="*/ 32385 h 1060133"/>
              <a:gd name="connsiteX3" fmla="*/ 64769 w 1874520"/>
              <a:gd name="connsiteY3" fmla="*/ 1060133 h 1060133"/>
              <a:gd name="connsiteX4" fmla="*/ 0 w 1874520"/>
              <a:gd name="connsiteY4" fmla="*/ 716280 h 1060133"/>
              <a:gd name="connsiteX0" fmla="*/ 0 w 2529840"/>
              <a:gd name="connsiteY0" fmla="*/ 1066800 h 1066800"/>
              <a:gd name="connsiteX1" fmla="*/ 2056447 w 2529840"/>
              <a:gd name="connsiteY1" fmla="*/ 0 h 1066800"/>
              <a:gd name="connsiteX2" fmla="*/ 2529840 w 2529840"/>
              <a:gd name="connsiteY2" fmla="*/ 32385 h 1066800"/>
              <a:gd name="connsiteX3" fmla="*/ 720089 w 2529840"/>
              <a:gd name="connsiteY3" fmla="*/ 1060133 h 1066800"/>
              <a:gd name="connsiteX4" fmla="*/ 0 w 2529840"/>
              <a:gd name="connsiteY4" fmla="*/ 1066800 h 1066800"/>
              <a:gd name="connsiteX0" fmla="*/ 0 w 2529840"/>
              <a:gd name="connsiteY0" fmla="*/ 1051560 h 1051560"/>
              <a:gd name="connsiteX1" fmla="*/ 2086927 w 2529840"/>
              <a:gd name="connsiteY1" fmla="*/ 0 h 1051560"/>
              <a:gd name="connsiteX2" fmla="*/ 2529840 w 2529840"/>
              <a:gd name="connsiteY2" fmla="*/ 17145 h 1051560"/>
              <a:gd name="connsiteX3" fmla="*/ 720089 w 2529840"/>
              <a:gd name="connsiteY3" fmla="*/ 1044893 h 1051560"/>
              <a:gd name="connsiteX4" fmla="*/ 0 w 2529840"/>
              <a:gd name="connsiteY4" fmla="*/ 1051560 h 1051560"/>
              <a:gd name="connsiteX0" fmla="*/ 0 w 2567940"/>
              <a:gd name="connsiteY0" fmla="*/ 1051560 h 1051560"/>
              <a:gd name="connsiteX1" fmla="*/ 2086927 w 2567940"/>
              <a:gd name="connsiteY1" fmla="*/ 0 h 1051560"/>
              <a:gd name="connsiteX2" fmla="*/ 2567940 w 2567940"/>
              <a:gd name="connsiteY2" fmla="*/ 24765 h 1051560"/>
              <a:gd name="connsiteX3" fmla="*/ 720089 w 2567940"/>
              <a:gd name="connsiteY3" fmla="*/ 1044893 h 1051560"/>
              <a:gd name="connsiteX4" fmla="*/ 0 w 2567940"/>
              <a:gd name="connsiteY4" fmla="*/ 1051560 h 105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7940" h="1051560">
                <a:moveTo>
                  <a:pt x="0" y="1051560"/>
                </a:moveTo>
                <a:lnTo>
                  <a:pt x="2086927" y="0"/>
                </a:lnTo>
                <a:lnTo>
                  <a:pt x="2567940" y="24765"/>
                </a:lnTo>
                <a:lnTo>
                  <a:pt x="720089" y="1044893"/>
                </a:lnTo>
                <a:lnTo>
                  <a:pt x="0" y="1051560"/>
                </a:lnTo>
                <a:close/>
              </a:path>
            </a:pathLst>
          </a:custGeom>
          <a:pattFill prst="solidDmnd">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4619D3B2-EDED-2BFE-225F-1A104AD62D0F}"/>
              </a:ext>
            </a:extLst>
          </p:cNvPr>
          <p:cNvSpPr/>
          <p:nvPr/>
        </p:nvSpPr>
        <p:spPr>
          <a:xfrm rot="20034628">
            <a:off x="2799538" y="430092"/>
            <a:ext cx="5926285" cy="1559921"/>
          </a:xfrm>
          <a:custGeom>
            <a:avLst/>
            <a:gdLst>
              <a:gd name="connsiteX0" fmla="*/ 0 w 2098242"/>
              <a:gd name="connsiteY0" fmla="*/ 0 h 396240"/>
              <a:gd name="connsiteX1" fmla="*/ 2098242 w 2098242"/>
              <a:gd name="connsiteY1" fmla="*/ 0 h 396240"/>
              <a:gd name="connsiteX2" fmla="*/ 2098242 w 2098242"/>
              <a:gd name="connsiteY2" fmla="*/ 396240 h 396240"/>
              <a:gd name="connsiteX3" fmla="*/ 0 w 2098242"/>
              <a:gd name="connsiteY3" fmla="*/ 396240 h 396240"/>
              <a:gd name="connsiteX4" fmla="*/ 0 w 2098242"/>
              <a:gd name="connsiteY4" fmla="*/ 0 h 396240"/>
              <a:gd name="connsiteX0" fmla="*/ 40638 w 2138880"/>
              <a:gd name="connsiteY0" fmla="*/ 0 h 427249"/>
              <a:gd name="connsiteX1" fmla="*/ 2138880 w 2138880"/>
              <a:gd name="connsiteY1" fmla="*/ 0 h 427249"/>
              <a:gd name="connsiteX2" fmla="*/ 2138880 w 2138880"/>
              <a:gd name="connsiteY2" fmla="*/ 396240 h 427249"/>
              <a:gd name="connsiteX3" fmla="*/ 0 w 2138880"/>
              <a:gd name="connsiteY3" fmla="*/ 427249 h 427249"/>
              <a:gd name="connsiteX4" fmla="*/ 40638 w 2138880"/>
              <a:gd name="connsiteY4" fmla="*/ 0 h 427249"/>
              <a:gd name="connsiteX0" fmla="*/ 388628 w 2138880"/>
              <a:gd name="connsiteY0" fmla="*/ 0 h 791373"/>
              <a:gd name="connsiteX1" fmla="*/ 2138880 w 2138880"/>
              <a:gd name="connsiteY1" fmla="*/ 364124 h 791373"/>
              <a:gd name="connsiteX2" fmla="*/ 2138880 w 2138880"/>
              <a:gd name="connsiteY2" fmla="*/ 760364 h 791373"/>
              <a:gd name="connsiteX3" fmla="*/ 0 w 2138880"/>
              <a:gd name="connsiteY3" fmla="*/ 791373 h 791373"/>
              <a:gd name="connsiteX4" fmla="*/ 388628 w 2138880"/>
              <a:gd name="connsiteY4" fmla="*/ 0 h 791373"/>
              <a:gd name="connsiteX0" fmla="*/ 388628 w 2138880"/>
              <a:gd name="connsiteY0" fmla="*/ 0 h 791373"/>
              <a:gd name="connsiteX1" fmla="*/ 1950795 w 2138880"/>
              <a:gd name="connsiteY1" fmla="*/ 696250 h 791373"/>
              <a:gd name="connsiteX2" fmla="*/ 2138880 w 2138880"/>
              <a:gd name="connsiteY2" fmla="*/ 760364 h 791373"/>
              <a:gd name="connsiteX3" fmla="*/ 0 w 2138880"/>
              <a:gd name="connsiteY3" fmla="*/ 791373 h 791373"/>
              <a:gd name="connsiteX4" fmla="*/ 388628 w 2138880"/>
              <a:gd name="connsiteY4" fmla="*/ 0 h 791373"/>
              <a:gd name="connsiteX0" fmla="*/ 333314 w 2138880"/>
              <a:gd name="connsiteY0" fmla="*/ 0 h 886335"/>
              <a:gd name="connsiteX1" fmla="*/ 1950795 w 2138880"/>
              <a:gd name="connsiteY1" fmla="*/ 791212 h 886335"/>
              <a:gd name="connsiteX2" fmla="*/ 2138880 w 2138880"/>
              <a:gd name="connsiteY2" fmla="*/ 855326 h 886335"/>
              <a:gd name="connsiteX3" fmla="*/ 0 w 2138880"/>
              <a:gd name="connsiteY3" fmla="*/ 886335 h 886335"/>
              <a:gd name="connsiteX4" fmla="*/ 333314 w 2138880"/>
              <a:gd name="connsiteY4" fmla="*/ 0 h 886335"/>
              <a:gd name="connsiteX0" fmla="*/ 471407 w 2138880"/>
              <a:gd name="connsiteY0" fmla="*/ 0 h 1173351"/>
              <a:gd name="connsiteX1" fmla="*/ 1950795 w 2138880"/>
              <a:gd name="connsiteY1" fmla="*/ 1078228 h 1173351"/>
              <a:gd name="connsiteX2" fmla="*/ 2138880 w 2138880"/>
              <a:gd name="connsiteY2" fmla="*/ 1142342 h 1173351"/>
              <a:gd name="connsiteX3" fmla="*/ 0 w 2138880"/>
              <a:gd name="connsiteY3" fmla="*/ 1173351 h 1173351"/>
              <a:gd name="connsiteX4" fmla="*/ 471407 w 2138880"/>
              <a:gd name="connsiteY4" fmla="*/ 0 h 1173351"/>
              <a:gd name="connsiteX0" fmla="*/ 621009 w 2138880"/>
              <a:gd name="connsiteY0" fmla="*/ 0 h 1558838"/>
              <a:gd name="connsiteX1" fmla="*/ 1950795 w 2138880"/>
              <a:gd name="connsiteY1" fmla="*/ 1463715 h 1558838"/>
              <a:gd name="connsiteX2" fmla="*/ 2138880 w 2138880"/>
              <a:gd name="connsiteY2" fmla="*/ 1527829 h 1558838"/>
              <a:gd name="connsiteX3" fmla="*/ 0 w 2138880"/>
              <a:gd name="connsiteY3" fmla="*/ 1558838 h 1558838"/>
              <a:gd name="connsiteX4" fmla="*/ 621009 w 2138880"/>
              <a:gd name="connsiteY4" fmla="*/ 0 h 1558838"/>
              <a:gd name="connsiteX0" fmla="*/ 621009 w 2138880"/>
              <a:gd name="connsiteY0" fmla="*/ 0 h 1558838"/>
              <a:gd name="connsiteX1" fmla="*/ 1963181 w 2138880"/>
              <a:gd name="connsiteY1" fmla="*/ 1346666 h 1558838"/>
              <a:gd name="connsiteX2" fmla="*/ 2138880 w 2138880"/>
              <a:gd name="connsiteY2" fmla="*/ 1527829 h 1558838"/>
              <a:gd name="connsiteX3" fmla="*/ 0 w 2138880"/>
              <a:gd name="connsiteY3" fmla="*/ 1558838 h 1558838"/>
              <a:gd name="connsiteX4" fmla="*/ 621009 w 2138880"/>
              <a:gd name="connsiteY4" fmla="*/ 0 h 1558838"/>
              <a:gd name="connsiteX0" fmla="*/ 621009 w 2556762"/>
              <a:gd name="connsiteY0" fmla="*/ 0 h 1558838"/>
              <a:gd name="connsiteX1" fmla="*/ 1963181 w 2556762"/>
              <a:gd name="connsiteY1" fmla="*/ 1346666 h 1558838"/>
              <a:gd name="connsiteX2" fmla="*/ 2556762 w 2556762"/>
              <a:gd name="connsiteY2" fmla="*/ 1455918 h 1558838"/>
              <a:gd name="connsiteX3" fmla="*/ 0 w 2556762"/>
              <a:gd name="connsiteY3" fmla="*/ 1558838 h 1558838"/>
              <a:gd name="connsiteX4" fmla="*/ 621009 w 2556762"/>
              <a:gd name="connsiteY4" fmla="*/ 0 h 1558838"/>
              <a:gd name="connsiteX0" fmla="*/ 621009 w 2556762"/>
              <a:gd name="connsiteY0" fmla="*/ 0 h 1558838"/>
              <a:gd name="connsiteX1" fmla="*/ 1896581 w 2556762"/>
              <a:gd name="connsiteY1" fmla="*/ 796029 h 1558838"/>
              <a:gd name="connsiteX2" fmla="*/ 2556762 w 2556762"/>
              <a:gd name="connsiteY2" fmla="*/ 1455918 h 1558838"/>
              <a:gd name="connsiteX3" fmla="*/ 0 w 2556762"/>
              <a:gd name="connsiteY3" fmla="*/ 1558838 h 1558838"/>
              <a:gd name="connsiteX4" fmla="*/ 621009 w 2556762"/>
              <a:gd name="connsiteY4" fmla="*/ 0 h 1558838"/>
              <a:gd name="connsiteX0" fmla="*/ 1106919 w 2556762"/>
              <a:gd name="connsiteY0" fmla="*/ 0 h 1515046"/>
              <a:gd name="connsiteX1" fmla="*/ 1896581 w 2556762"/>
              <a:gd name="connsiteY1" fmla="*/ 752237 h 1515046"/>
              <a:gd name="connsiteX2" fmla="*/ 2556762 w 2556762"/>
              <a:gd name="connsiteY2" fmla="*/ 1412126 h 1515046"/>
              <a:gd name="connsiteX3" fmla="*/ 0 w 2556762"/>
              <a:gd name="connsiteY3" fmla="*/ 1515046 h 1515046"/>
              <a:gd name="connsiteX4" fmla="*/ 1106919 w 2556762"/>
              <a:gd name="connsiteY4" fmla="*/ 0 h 1515046"/>
              <a:gd name="connsiteX0" fmla="*/ 1106919 w 2936803"/>
              <a:gd name="connsiteY0" fmla="*/ 0 h 1515046"/>
              <a:gd name="connsiteX1" fmla="*/ 1896581 w 2936803"/>
              <a:gd name="connsiteY1" fmla="*/ 752237 h 1515046"/>
              <a:gd name="connsiteX2" fmla="*/ 2936803 w 2936803"/>
              <a:gd name="connsiteY2" fmla="*/ 1429788 h 1515046"/>
              <a:gd name="connsiteX3" fmla="*/ 0 w 2936803"/>
              <a:gd name="connsiteY3" fmla="*/ 1515046 h 1515046"/>
              <a:gd name="connsiteX4" fmla="*/ 1106919 w 2936803"/>
              <a:gd name="connsiteY4" fmla="*/ 0 h 1515046"/>
              <a:gd name="connsiteX0" fmla="*/ 1479419 w 2936803"/>
              <a:gd name="connsiteY0" fmla="*/ 0 h 1844854"/>
              <a:gd name="connsiteX1" fmla="*/ 1896581 w 2936803"/>
              <a:gd name="connsiteY1" fmla="*/ 1082045 h 1844854"/>
              <a:gd name="connsiteX2" fmla="*/ 2936803 w 2936803"/>
              <a:gd name="connsiteY2" fmla="*/ 1759596 h 1844854"/>
              <a:gd name="connsiteX3" fmla="*/ 0 w 2936803"/>
              <a:gd name="connsiteY3" fmla="*/ 1844854 h 1844854"/>
              <a:gd name="connsiteX4" fmla="*/ 1479419 w 2936803"/>
              <a:gd name="connsiteY4" fmla="*/ 0 h 1844854"/>
              <a:gd name="connsiteX0" fmla="*/ 1479419 w 2936803"/>
              <a:gd name="connsiteY0" fmla="*/ 0 h 1844854"/>
              <a:gd name="connsiteX1" fmla="*/ 2157485 w 2936803"/>
              <a:gd name="connsiteY1" fmla="*/ 835057 h 1844854"/>
              <a:gd name="connsiteX2" fmla="*/ 2936803 w 2936803"/>
              <a:gd name="connsiteY2" fmla="*/ 1759596 h 1844854"/>
              <a:gd name="connsiteX3" fmla="*/ 0 w 2936803"/>
              <a:gd name="connsiteY3" fmla="*/ 1844854 h 1844854"/>
              <a:gd name="connsiteX4" fmla="*/ 1479419 w 2936803"/>
              <a:gd name="connsiteY4" fmla="*/ 0 h 1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03" h="1844854">
                <a:moveTo>
                  <a:pt x="1479419" y="0"/>
                </a:moveTo>
                <a:lnTo>
                  <a:pt x="2157485" y="835057"/>
                </a:lnTo>
                <a:lnTo>
                  <a:pt x="2936803" y="1759596"/>
                </a:lnTo>
                <a:lnTo>
                  <a:pt x="0" y="1844854"/>
                </a:lnTo>
                <a:lnTo>
                  <a:pt x="1479419"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ylinder 108">
            <a:extLst>
              <a:ext uri="{FF2B5EF4-FFF2-40B4-BE49-F238E27FC236}">
                <a16:creationId xmlns:a16="http://schemas.microsoft.com/office/drawing/2014/main" id="{6CA48AAA-7B69-F9BF-0968-02E979D5749E}"/>
              </a:ext>
            </a:extLst>
          </p:cNvPr>
          <p:cNvSpPr/>
          <p:nvPr/>
        </p:nvSpPr>
        <p:spPr>
          <a:xfrm>
            <a:off x="9723010" y="1342496"/>
            <a:ext cx="158749" cy="504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D0DC1073-6E0C-864A-C912-B9A39F9A07CD}"/>
              </a:ext>
            </a:extLst>
          </p:cNvPr>
          <p:cNvCxnSpPr>
            <a:cxnSpLocks/>
            <a:endCxn id="107" idx="3"/>
          </p:cNvCxnSpPr>
          <p:nvPr/>
        </p:nvCxnSpPr>
        <p:spPr>
          <a:xfrm flipH="1">
            <a:off x="1533819" y="588022"/>
            <a:ext cx="7395540" cy="39975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6" name="Cylinder 115">
            <a:extLst>
              <a:ext uri="{FF2B5EF4-FFF2-40B4-BE49-F238E27FC236}">
                <a16:creationId xmlns:a16="http://schemas.microsoft.com/office/drawing/2014/main" id="{D8C68153-F547-A661-FBE4-436E32B10032}"/>
              </a:ext>
            </a:extLst>
          </p:cNvPr>
          <p:cNvSpPr/>
          <p:nvPr/>
        </p:nvSpPr>
        <p:spPr>
          <a:xfrm>
            <a:off x="10339595" y="1545479"/>
            <a:ext cx="158749" cy="504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Cylinder 116">
            <a:extLst>
              <a:ext uri="{FF2B5EF4-FFF2-40B4-BE49-F238E27FC236}">
                <a16:creationId xmlns:a16="http://schemas.microsoft.com/office/drawing/2014/main" id="{C0E8921E-51F2-DA66-2F7A-D91335E8222D}"/>
              </a:ext>
            </a:extLst>
          </p:cNvPr>
          <p:cNvSpPr/>
          <p:nvPr/>
        </p:nvSpPr>
        <p:spPr>
          <a:xfrm>
            <a:off x="10553517" y="2148365"/>
            <a:ext cx="158749" cy="576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Cylinder 117">
            <a:extLst>
              <a:ext uri="{FF2B5EF4-FFF2-40B4-BE49-F238E27FC236}">
                <a16:creationId xmlns:a16="http://schemas.microsoft.com/office/drawing/2014/main" id="{9605CEA3-6603-6835-05EA-026F8F74DF51}"/>
              </a:ext>
            </a:extLst>
          </p:cNvPr>
          <p:cNvSpPr/>
          <p:nvPr/>
        </p:nvSpPr>
        <p:spPr>
          <a:xfrm>
            <a:off x="10150707" y="2820959"/>
            <a:ext cx="158749" cy="612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Cylinder 118">
            <a:extLst>
              <a:ext uri="{FF2B5EF4-FFF2-40B4-BE49-F238E27FC236}">
                <a16:creationId xmlns:a16="http://schemas.microsoft.com/office/drawing/2014/main" id="{16C3A3F4-714A-493D-EA4E-DBFFA3CC1DD4}"/>
              </a:ext>
            </a:extLst>
          </p:cNvPr>
          <p:cNvSpPr/>
          <p:nvPr/>
        </p:nvSpPr>
        <p:spPr>
          <a:xfrm>
            <a:off x="8924235" y="3223680"/>
            <a:ext cx="158749" cy="576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 name="Cylinder 119">
            <a:extLst>
              <a:ext uri="{FF2B5EF4-FFF2-40B4-BE49-F238E27FC236}">
                <a16:creationId xmlns:a16="http://schemas.microsoft.com/office/drawing/2014/main" id="{1E9D0B89-62C0-6BEC-7192-4A7ADCAA9D51}"/>
              </a:ext>
            </a:extLst>
          </p:cNvPr>
          <p:cNvSpPr/>
          <p:nvPr/>
        </p:nvSpPr>
        <p:spPr>
          <a:xfrm>
            <a:off x="7566833" y="3253323"/>
            <a:ext cx="158749" cy="576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Cylinder 121">
            <a:extLst>
              <a:ext uri="{FF2B5EF4-FFF2-40B4-BE49-F238E27FC236}">
                <a16:creationId xmlns:a16="http://schemas.microsoft.com/office/drawing/2014/main" id="{B5E99E22-1ECB-2BFF-D6E2-9189F15A3CD3}"/>
              </a:ext>
            </a:extLst>
          </p:cNvPr>
          <p:cNvSpPr/>
          <p:nvPr/>
        </p:nvSpPr>
        <p:spPr>
          <a:xfrm>
            <a:off x="6738158" y="3875523"/>
            <a:ext cx="158749" cy="576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4" name="Straight Connector 73">
            <a:extLst>
              <a:ext uri="{FF2B5EF4-FFF2-40B4-BE49-F238E27FC236}">
                <a16:creationId xmlns:a16="http://schemas.microsoft.com/office/drawing/2014/main" id="{10A49CCE-5B8B-347B-706D-310076B7C528}"/>
              </a:ext>
            </a:extLst>
          </p:cNvPr>
          <p:cNvCxnSpPr>
            <a:cxnSpLocks/>
            <a:endCxn id="107" idx="0"/>
          </p:cNvCxnSpPr>
          <p:nvPr/>
        </p:nvCxnSpPr>
        <p:spPr>
          <a:xfrm flipH="1">
            <a:off x="813730" y="588022"/>
            <a:ext cx="7877796" cy="40042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4673459-507B-20BA-83E9-66FFA5858D0F}"/>
              </a:ext>
            </a:extLst>
          </p:cNvPr>
          <p:cNvSpPr txBox="1"/>
          <p:nvPr/>
        </p:nvSpPr>
        <p:spPr>
          <a:xfrm>
            <a:off x="916600" y="129215"/>
            <a:ext cx="11214440" cy="954107"/>
          </a:xfrm>
          <a:prstGeom prst="rect">
            <a:avLst/>
          </a:prstGeom>
          <a:noFill/>
        </p:spPr>
        <p:txBody>
          <a:bodyPr wrap="square" rtlCol="0">
            <a:spAutoFit/>
          </a:bodyPr>
          <a:lstStyle/>
          <a:p>
            <a:r>
              <a:rPr lang="en-GB" sz="2800" dirty="0"/>
              <a:t>Appendix</a:t>
            </a:r>
            <a:br>
              <a:rPr lang="en-GB" sz="2800" dirty="0"/>
            </a:br>
            <a:r>
              <a:rPr lang="en-GB" sz="2800" b="1" dirty="0"/>
              <a:t>Illustration : New Turning Head</a:t>
            </a:r>
          </a:p>
        </p:txBody>
      </p:sp>
      <p:sp>
        <p:nvSpPr>
          <p:cNvPr id="127" name="Rectangle 107">
            <a:extLst>
              <a:ext uri="{FF2B5EF4-FFF2-40B4-BE49-F238E27FC236}">
                <a16:creationId xmlns:a16="http://schemas.microsoft.com/office/drawing/2014/main" id="{8C95571C-E1B1-F277-F2F0-10D8A80FA1D9}"/>
              </a:ext>
            </a:extLst>
          </p:cNvPr>
          <p:cNvSpPr/>
          <p:nvPr/>
        </p:nvSpPr>
        <p:spPr>
          <a:xfrm rot="20034628">
            <a:off x="9608606" y="2787940"/>
            <a:ext cx="2716748" cy="2136538"/>
          </a:xfrm>
          <a:custGeom>
            <a:avLst/>
            <a:gdLst>
              <a:gd name="connsiteX0" fmla="*/ 0 w 2098242"/>
              <a:gd name="connsiteY0" fmla="*/ 0 h 396240"/>
              <a:gd name="connsiteX1" fmla="*/ 2098242 w 2098242"/>
              <a:gd name="connsiteY1" fmla="*/ 0 h 396240"/>
              <a:gd name="connsiteX2" fmla="*/ 2098242 w 2098242"/>
              <a:gd name="connsiteY2" fmla="*/ 396240 h 396240"/>
              <a:gd name="connsiteX3" fmla="*/ 0 w 2098242"/>
              <a:gd name="connsiteY3" fmla="*/ 396240 h 396240"/>
              <a:gd name="connsiteX4" fmla="*/ 0 w 2098242"/>
              <a:gd name="connsiteY4" fmla="*/ 0 h 396240"/>
              <a:gd name="connsiteX0" fmla="*/ 40638 w 2138880"/>
              <a:gd name="connsiteY0" fmla="*/ 0 h 427249"/>
              <a:gd name="connsiteX1" fmla="*/ 2138880 w 2138880"/>
              <a:gd name="connsiteY1" fmla="*/ 0 h 427249"/>
              <a:gd name="connsiteX2" fmla="*/ 2138880 w 2138880"/>
              <a:gd name="connsiteY2" fmla="*/ 396240 h 427249"/>
              <a:gd name="connsiteX3" fmla="*/ 0 w 2138880"/>
              <a:gd name="connsiteY3" fmla="*/ 427249 h 427249"/>
              <a:gd name="connsiteX4" fmla="*/ 40638 w 2138880"/>
              <a:gd name="connsiteY4" fmla="*/ 0 h 427249"/>
              <a:gd name="connsiteX0" fmla="*/ 388628 w 2138880"/>
              <a:gd name="connsiteY0" fmla="*/ 0 h 791373"/>
              <a:gd name="connsiteX1" fmla="*/ 2138880 w 2138880"/>
              <a:gd name="connsiteY1" fmla="*/ 364124 h 791373"/>
              <a:gd name="connsiteX2" fmla="*/ 2138880 w 2138880"/>
              <a:gd name="connsiteY2" fmla="*/ 760364 h 791373"/>
              <a:gd name="connsiteX3" fmla="*/ 0 w 2138880"/>
              <a:gd name="connsiteY3" fmla="*/ 791373 h 791373"/>
              <a:gd name="connsiteX4" fmla="*/ 388628 w 2138880"/>
              <a:gd name="connsiteY4" fmla="*/ 0 h 791373"/>
              <a:gd name="connsiteX0" fmla="*/ 388628 w 2138880"/>
              <a:gd name="connsiteY0" fmla="*/ 0 h 791373"/>
              <a:gd name="connsiteX1" fmla="*/ 1950795 w 2138880"/>
              <a:gd name="connsiteY1" fmla="*/ 696250 h 791373"/>
              <a:gd name="connsiteX2" fmla="*/ 2138880 w 2138880"/>
              <a:gd name="connsiteY2" fmla="*/ 760364 h 791373"/>
              <a:gd name="connsiteX3" fmla="*/ 0 w 2138880"/>
              <a:gd name="connsiteY3" fmla="*/ 791373 h 791373"/>
              <a:gd name="connsiteX4" fmla="*/ 388628 w 2138880"/>
              <a:gd name="connsiteY4" fmla="*/ 0 h 791373"/>
              <a:gd name="connsiteX0" fmla="*/ 333314 w 2138880"/>
              <a:gd name="connsiteY0" fmla="*/ 0 h 886335"/>
              <a:gd name="connsiteX1" fmla="*/ 1950795 w 2138880"/>
              <a:gd name="connsiteY1" fmla="*/ 791212 h 886335"/>
              <a:gd name="connsiteX2" fmla="*/ 2138880 w 2138880"/>
              <a:gd name="connsiteY2" fmla="*/ 855326 h 886335"/>
              <a:gd name="connsiteX3" fmla="*/ 0 w 2138880"/>
              <a:gd name="connsiteY3" fmla="*/ 886335 h 886335"/>
              <a:gd name="connsiteX4" fmla="*/ 333314 w 2138880"/>
              <a:gd name="connsiteY4" fmla="*/ 0 h 886335"/>
              <a:gd name="connsiteX0" fmla="*/ 471407 w 2138880"/>
              <a:gd name="connsiteY0" fmla="*/ 0 h 1173351"/>
              <a:gd name="connsiteX1" fmla="*/ 1950795 w 2138880"/>
              <a:gd name="connsiteY1" fmla="*/ 1078228 h 1173351"/>
              <a:gd name="connsiteX2" fmla="*/ 2138880 w 2138880"/>
              <a:gd name="connsiteY2" fmla="*/ 1142342 h 1173351"/>
              <a:gd name="connsiteX3" fmla="*/ 0 w 2138880"/>
              <a:gd name="connsiteY3" fmla="*/ 1173351 h 1173351"/>
              <a:gd name="connsiteX4" fmla="*/ 471407 w 2138880"/>
              <a:gd name="connsiteY4" fmla="*/ 0 h 1173351"/>
              <a:gd name="connsiteX0" fmla="*/ 621009 w 2138880"/>
              <a:gd name="connsiteY0" fmla="*/ 0 h 1558838"/>
              <a:gd name="connsiteX1" fmla="*/ 1950795 w 2138880"/>
              <a:gd name="connsiteY1" fmla="*/ 1463715 h 1558838"/>
              <a:gd name="connsiteX2" fmla="*/ 2138880 w 2138880"/>
              <a:gd name="connsiteY2" fmla="*/ 1527829 h 1558838"/>
              <a:gd name="connsiteX3" fmla="*/ 0 w 2138880"/>
              <a:gd name="connsiteY3" fmla="*/ 1558838 h 1558838"/>
              <a:gd name="connsiteX4" fmla="*/ 621009 w 2138880"/>
              <a:gd name="connsiteY4" fmla="*/ 0 h 1558838"/>
              <a:gd name="connsiteX0" fmla="*/ 621009 w 2138880"/>
              <a:gd name="connsiteY0" fmla="*/ 0 h 1558838"/>
              <a:gd name="connsiteX1" fmla="*/ 1963181 w 2138880"/>
              <a:gd name="connsiteY1" fmla="*/ 1346666 h 1558838"/>
              <a:gd name="connsiteX2" fmla="*/ 2138880 w 2138880"/>
              <a:gd name="connsiteY2" fmla="*/ 1527829 h 1558838"/>
              <a:gd name="connsiteX3" fmla="*/ 0 w 2138880"/>
              <a:gd name="connsiteY3" fmla="*/ 1558838 h 1558838"/>
              <a:gd name="connsiteX4" fmla="*/ 621009 w 2138880"/>
              <a:gd name="connsiteY4" fmla="*/ 0 h 1558838"/>
              <a:gd name="connsiteX0" fmla="*/ 621009 w 2556762"/>
              <a:gd name="connsiteY0" fmla="*/ 0 h 1558838"/>
              <a:gd name="connsiteX1" fmla="*/ 1963181 w 2556762"/>
              <a:gd name="connsiteY1" fmla="*/ 1346666 h 1558838"/>
              <a:gd name="connsiteX2" fmla="*/ 2556762 w 2556762"/>
              <a:gd name="connsiteY2" fmla="*/ 1455918 h 1558838"/>
              <a:gd name="connsiteX3" fmla="*/ 0 w 2556762"/>
              <a:gd name="connsiteY3" fmla="*/ 1558838 h 1558838"/>
              <a:gd name="connsiteX4" fmla="*/ 621009 w 2556762"/>
              <a:gd name="connsiteY4" fmla="*/ 0 h 1558838"/>
              <a:gd name="connsiteX0" fmla="*/ 621009 w 2556762"/>
              <a:gd name="connsiteY0" fmla="*/ 0 h 1558838"/>
              <a:gd name="connsiteX1" fmla="*/ 1896581 w 2556762"/>
              <a:gd name="connsiteY1" fmla="*/ 796029 h 1558838"/>
              <a:gd name="connsiteX2" fmla="*/ 2556762 w 2556762"/>
              <a:gd name="connsiteY2" fmla="*/ 1455918 h 1558838"/>
              <a:gd name="connsiteX3" fmla="*/ 0 w 2556762"/>
              <a:gd name="connsiteY3" fmla="*/ 1558838 h 1558838"/>
              <a:gd name="connsiteX4" fmla="*/ 621009 w 2556762"/>
              <a:gd name="connsiteY4" fmla="*/ 0 h 1558838"/>
              <a:gd name="connsiteX0" fmla="*/ 1106919 w 2556762"/>
              <a:gd name="connsiteY0" fmla="*/ 0 h 1515046"/>
              <a:gd name="connsiteX1" fmla="*/ 1896581 w 2556762"/>
              <a:gd name="connsiteY1" fmla="*/ 752237 h 1515046"/>
              <a:gd name="connsiteX2" fmla="*/ 2556762 w 2556762"/>
              <a:gd name="connsiteY2" fmla="*/ 1412126 h 1515046"/>
              <a:gd name="connsiteX3" fmla="*/ 0 w 2556762"/>
              <a:gd name="connsiteY3" fmla="*/ 1515046 h 1515046"/>
              <a:gd name="connsiteX4" fmla="*/ 1106919 w 2556762"/>
              <a:gd name="connsiteY4" fmla="*/ 0 h 1515046"/>
              <a:gd name="connsiteX0" fmla="*/ 1106919 w 2936803"/>
              <a:gd name="connsiteY0" fmla="*/ 0 h 1515046"/>
              <a:gd name="connsiteX1" fmla="*/ 1896581 w 2936803"/>
              <a:gd name="connsiteY1" fmla="*/ 752237 h 1515046"/>
              <a:gd name="connsiteX2" fmla="*/ 2936803 w 2936803"/>
              <a:gd name="connsiteY2" fmla="*/ 1429788 h 1515046"/>
              <a:gd name="connsiteX3" fmla="*/ 0 w 2936803"/>
              <a:gd name="connsiteY3" fmla="*/ 1515046 h 1515046"/>
              <a:gd name="connsiteX4" fmla="*/ 1106919 w 2936803"/>
              <a:gd name="connsiteY4" fmla="*/ 0 h 1515046"/>
              <a:gd name="connsiteX0" fmla="*/ 1479419 w 2936803"/>
              <a:gd name="connsiteY0" fmla="*/ 0 h 1844854"/>
              <a:gd name="connsiteX1" fmla="*/ 1896581 w 2936803"/>
              <a:gd name="connsiteY1" fmla="*/ 1082045 h 1844854"/>
              <a:gd name="connsiteX2" fmla="*/ 2936803 w 2936803"/>
              <a:gd name="connsiteY2" fmla="*/ 1759596 h 1844854"/>
              <a:gd name="connsiteX3" fmla="*/ 0 w 2936803"/>
              <a:gd name="connsiteY3" fmla="*/ 1844854 h 1844854"/>
              <a:gd name="connsiteX4" fmla="*/ 1479419 w 2936803"/>
              <a:gd name="connsiteY4" fmla="*/ 0 h 1844854"/>
              <a:gd name="connsiteX0" fmla="*/ 1479419 w 2936803"/>
              <a:gd name="connsiteY0" fmla="*/ 0 h 1844854"/>
              <a:gd name="connsiteX1" fmla="*/ 2157485 w 2936803"/>
              <a:gd name="connsiteY1" fmla="*/ 835057 h 1844854"/>
              <a:gd name="connsiteX2" fmla="*/ 2936803 w 2936803"/>
              <a:gd name="connsiteY2" fmla="*/ 1759596 h 1844854"/>
              <a:gd name="connsiteX3" fmla="*/ 0 w 2936803"/>
              <a:gd name="connsiteY3" fmla="*/ 1844854 h 1844854"/>
              <a:gd name="connsiteX4" fmla="*/ 1479419 w 2936803"/>
              <a:gd name="connsiteY4" fmla="*/ 0 h 1844854"/>
              <a:gd name="connsiteX0" fmla="*/ 3038496 w 3038496"/>
              <a:gd name="connsiteY0" fmla="*/ 0 h 2523362"/>
              <a:gd name="connsiteX1" fmla="*/ 2157485 w 3038496"/>
              <a:gd name="connsiteY1" fmla="*/ 1513565 h 2523362"/>
              <a:gd name="connsiteX2" fmla="*/ 2936803 w 3038496"/>
              <a:gd name="connsiteY2" fmla="*/ 2438104 h 2523362"/>
              <a:gd name="connsiteX3" fmla="*/ 0 w 3038496"/>
              <a:gd name="connsiteY3" fmla="*/ 2523362 h 2523362"/>
              <a:gd name="connsiteX4" fmla="*/ 3038496 w 3038496"/>
              <a:gd name="connsiteY4" fmla="*/ 0 h 2523362"/>
              <a:gd name="connsiteX0" fmla="*/ 2736826 w 2736826"/>
              <a:gd name="connsiteY0" fmla="*/ 0 h 2989588"/>
              <a:gd name="connsiteX1" fmla="*/ 1855815 w 2736826"/>
              <a:gd name="connsiteY1" fmla="*/ 1513565 h 2989588"/>
              <a:gd name="connsiteX2" fmla="*/ 2635133 w 2736826"/>
              <a:gd name="connsiteY2" fmla="*/ 2438104 h 2989588"/>
              <a:gd name="connsiteX3" fmla="*/ 0 w 2736826"/>
              <a:gd name="connsiteY3" fmla="*/ 2989589 h 2989588"/>
              <a:gd name="connsiteX4" fmla="*/ 2736826 w 2736826"/>
              <a:gd name="connsiteY4" fmla="*/ 0 h 2989588"/>
              <a:gd name="connsiteX0" fmla="*/ 2736826 w 2736826"/>
              <a:gd name="connsiteY0" fmla="*/ 0 h 2989590"/>
              <a:gd name="connsiteX1" fmla="*/ 2424173 w 2736826"/>
              <a:gd name="connsiteY1" fmla="*/ 1230437 h 2989590"/>
              <a:gd name="connsiteX2" fmla="*/ 2635133 w 2736826"/>
              <a:gd name="connsiteY2" fmla="*/ 2438104 h 2989590"/>
              <a:gd name="connsiteX3" fmla="*/ 0 w 2736826"/>
              <a:gd name="connsiteY3" fmla="*/ 2989589 h 2989590"/>
              <a:gd name="connsiteX4" fmla="*/ 2736826 w 2736826"/>
              <a:gd name="connsiteY4" fmla="*/ 0 h 2989590"/>
              <a:gd name="connsiteX0" fmla="*/ 2736826 w 2736826"/>
              <a:gd name="connsiteY0" fmla="*/ 0 h 3009144"/>
              <a:gd name="connsiteX1" fmla="*/ 2424173 w 2736826"/>
              <a:gd name="connsiteY1" fmla="*/ 1230437 h 3009144"/>
              <a:gd name="connsiteX2" fmla="*/ 2074612 w 2736826"/>
              <a:gd name="connsiteY2" fmla="*/ 3009144 h 3009144"/>
              <a:gd name="connsiteX3" fmla="*/ 0 w 2736826"/>
              <a:gd name="connsiteY3" fmla="*/ 2989589 h 3009144"/>
              <a:gd name="connsiteX4" fmla="*/ 2736826 w 2736826"/>
              <a:gd name="connsiteY4" fmla="*/ 0 h 3009144"/>
              <a:gd name="connsiteX0" fmla="*/ 2937836 w 2937836"/>
              <a:gd name="connsiteY0" fmla="*/ 0 h 4013273"/>
              <a:gd name="connsiteX1" fmla="*/ 2424173 w 2937836"/>
              <a:gd name="connsiteY1" fmla="*/ 2234566 h 4013273"/>
              <a:gd name="connsiteX2" fmla="*/ 2074612 w 2937836"/>
              <a:gd name="connsiteY2" fmla="*/ 4013273 h 4013273"/>
              <a:gd name="connsiteX3" fmla="*/ 0 w 2937836"/>
              <a:gd name="connsiteY3" fmla="*/ 3993718 h 4013273"/>
              <a:gd name="connsiteX4" fmla="*/ 2937836 w 2937836"/>
              <a:gd name="connsiteY4" fmla="*/ 0 h 4013273"/>
              <a:gd name="connsiteX0" fmla="*/ 2174325 w 2174325"/>
              <a:gd name="connsiteY0" fmla="*/ 0 h 4013273"/>
              <a:gd name="connsiteX1" fmla="*/ 1660662 w 2174325"/>
              <a:gd name="connsiteY1" fmla="*/ 2234566 h 4013273"/>
              <a:gd name="connsiteX2" fmla="*/ 1311101 w 2174325"/>
              <a:gd name="connsiteY2" fmla="*/ 4013273 h 4013273"/>
              <a:gd name="connsiteX3" fmla="*/ 0 w 2174325"/>
              <a:gd name="connsiteY3" fmla="*/ 2978631 h 4013273"/>
              <a:gd name="connsiteX4" fmla="*/ 2174325 w 2174325"/>
              <a:gd name="connsiteY4" fmla="*/ 0 h 4013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25" h="4013273">
                <a:moveTo>
                  <a:pt x="2174325" y="0"/>
                </a:moveTo>
                <a:lnTo>
                  <a:pt x="1660662" y="2234566"/>
                </a:lnTo>
                <a:lnTo>
                  <a:pt x="1311101" y="4013273"/>
                </a:lnTo>
                <a:lnTo>
                  <a:pt x="0" y="2978631"/>
                </a:lnTo>
                <a:lnTo>
                  <a:pt x="2174325"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E2E201EA-3BC2-6486-00EC-84CC43C0B0F4}"/>
              </a:ext>
            </a:extLst>
          </p:cNvPr>
          <p:cNvSpPr/>
          <p:nvPr/>
        </p:nvSpPr>
        <p:spPr>
          <a:xfrm>
            <a:off x="1513951" y="598977"/>
            <a:ext cx="9004640" cy="4021455"/>
          </a:xfrm>
          <a:custGeom>
            <a:avLst/>
            <a:gdLst>
              <a:gd name="connsiteX0" fmla="*/ 0 w 3807800"/>
              <a:gd name="connsiteY0" fmla="*/ 0 h 502920"/>
              <a:gd name="connsiteX1" fmla="*/ 3807800 w 3807800"/>
              <a:gd name="connsiteY1" fmla="*/ 0 h 502920"/>
              <a:gd name="connsiteX2" fmla="*/ 3807800 w 3807800"/>
              <a:gd name="connsiteY2" fmla="*/ 502920 h 502920"/>
              <a:gd name="connsiteX3" fmla="*/ 0 w 3807800"/>
              <a:gd name="connsiteY3" fmla="*/ 502920 h 502920"/>
              <a:gd name="connsiteX4" fmla="*/ 0 w 3807800"/>
              <a:gd name="connsiteY4" fmla="*/ 0 h 502920"/>
              <a:gd name="connsiteX0" fmla="*/ 5875020 w 5875020"/>
              <a:gd name="connsiteY0" fmla="*/ 0 h 3154680"/>
              <a:gd name="connsiteX1" fmla="*/ 3807800 w 5875020"/>
              <a:gd name="connsiteY1" fmla="*/ 2651760 h 3154680"/>
              <a:gd name="connsiteX2" fmla="*/ 3807800 w 5875020"/>
              <a:gd name="connsiteY2" fmla="*/ 3154680 h 3154680"/>
              <a:gd name="connsiteX3" fmla="*/ 0 w 5875020"/>
              <a:gd name="connsiteY3" fmla="*/ 3154680 h 3154680"/>
              <a:gd name="connsiteX4" fmla="*/ 5875020 w 5875020"/>
              <a:gd name="connsiteY4" fmla="*/ 0 h 3154680"/>
              <a:gd name="connsiteX0" fmla="*/ 5875020 w 7480640"/>
              <a:gd name="connsiteY0" fmla="*/ 0 h 3154680"/>
              <a:gd name="connsiteX1" fmla="*/ 7480640 w 7480640"/>
              <a:gd name="connsiteY1" fmla="*/ 0 h 3154680"/>
              <a:gd name="connsiteX2" fmla="*/ 3807800 w 7480640"/>
              <a:gd name="connsiteY2" fmla="*/ 3154680 h 3154680"/>
              <a:gd name="connsiteX3" fmla="*/ 0 w 7480640"/>
              <a:gd name="connsiteY3" fmla="*/ 3154680 h 3154680"/>
              <a:gd name="connsiteX4" fmla="*/ 5875020 w 7480640"/>
              <a:gd name="connsiteY4" fmla="*/ 0 h 3154680"/>
              <a:gd name="connsiteX0" fmla="*/ 6379845 w 7985465"/>
              <a:gd name="connsiteY0" fmla="*/ 0 h 3459480"/>
              <a:gd name="connsiteX1" fmla="*/ 7985465 w 7985465"/>
              <a:gd name="connsiteY1" fmla="*/ 0 h 3459480"/>
              <a:gd name="connsiteX2" fmla="*/ 4312625 w 7985465"/>
              <a:gd name="connsiteY2" fmla="*/ 3154680 h 3459480"/>
              <a:gd name="connsiteX3" fmla="*/ 0 w 7985465"/>
              <a:gd name="connsiteY3" fmla="*/ 3459480 h 3459480"/>
              <a:gd name="connsiteX4" fmla="*/ 6379845 w 7985465"/>
              <a:gd name="connsiteY4" fmla="*/ 0 h 3459480"/>
              <a:gd name="connsiteX0" fmla="*/ 6379845 w 7985465"/>
              <a:gd name="connsiteY0" fmla="*/ 0 h 3478530"/>
              <a:gd name="connsiteX1" fmla="*/ 7985465 w 7985465"/>
              <a:gd name="connsiteY1" fmla="*/ 0 h 3478530"/>
              <a:gd name="connsiteX2" fmla="*/ 3874475 w 7985465"/>
              <a:gd name="connsiteY2" fmla="*/ 3478530 h 3478530"/>
              <a:gd name="connsiteX3" fmla="*/ 0 w 7985465"/>
              <a:gd name="connsiteY3" fmla="*/ 3459480 h 3478530"/>
              <a:gd name="connsiteX4" fmla="*/ 6379845 w 7985465"/>
              <a:gd name="connsiteY4" fmla="*/ 0 h 3478530"/>
              <a:gd name="connsiteX0" fmla="*/ 6379845 w 7985465"/>
              <a:gd name="connsiteY0" fmla="*/ 0 h 4011930"/>
              <a:gd name="connsiteX1" fmla="*/ 7985465 w 7985465"/>
              <a:gd name="connsiteY1" fmla="*/ 0 h 4011930"/>
              <a:gd name="connsiteX2" fmla="*/ 3188675 w 7985465"/>
              <a:gd name="connsiteY2" fmla="*/ 4011930 h 4011930"/>
              <a:gd name="connsiteX3" fmla="*/ 0 w 7985465"/>
              <a:gd name="connsiteY3" fmla="*/ 3459480 h 4011930"/>
              <a:gd name="connsiteX4" fmla="*/ 6379845 w 7985465"/>
              <a:gd name="connsiteY4" fmla="*/ 0 h 4011930"/>
              <a:gd name="connsiteX0" fmla="*/ 7399020 w 9004640"/>
              <a:gd name="connsiteY0" fmla="*/ 0 h 4021455"/>
              <a:gd name="connsiteX1" fmla="*/ 9004640 w 9004640"/>
              <a:gd name="connsiteY1" fmla="*/ 0 h 4021455"/>
              <a:gd name="connsiteX2" fmla="*/ 4207850 w 9004640"/>
              <a:gd name="connsiteY2" fmla="*/ 4011930 h 4021455"/>
              <a:gd name="connsiteX3" fmla="*/ 0 w 9004640"/>
              <a:gd name="connsiteY3" fmla="*/ 4021455 h 4021455"/>
              <a:gd name="connsiteX4" fmla="*/ 7399020 w 9004640"/>
              <a:gd name="connsiteY4" fmla="*/ 0 h 4021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4640" h="4021455">
                <a:moveTo>
                  <a:pt x="7399020" y="0"/>
                </a:moveTo>
                <a:lnTo>
                  <a:pt x="9004640" y="0"/>
                </a:lnTo>
                <a:lnTo>
                  <a:pt x="4207850" y="4011930"/>
                </a:lnTo>
                <a:lnTo>
                  <a:pt x="0" y="4021455"/>
                </a:lnTo>
                <a:lnTo>
                  <a:pt x="7399020"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4A2DF1D7-24E6-21D2-36C7-24AA296D843C}"/>
              </a:ext>
            </a:extLst>
          </p:cNvPr>
          <p:cNvCxnSpPr>
            <a:cxnSpLocks/>
          </p:cNvCxnSpPr>
          <p:nvPr/>
        </p:nvCxnSpPr>
        <p:spPr>
          <a:xfrm flipH="1">
            <a:off x="8995276" y="588022"/>
            <a:ext cx="1515696" cy="12990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527E63B1-09AE-6F34-D7E8-138D5010AAE8}"/>
              </a:ext>
            </a:extLst>
          </p:cNvPr>
          <p:cNvCxnSpPr>
            <a:cxnSpLocks/>
          </p:cNvCxnSpPr>
          <p:nvPr/>
        </p:nvCxnSpPr>
        <p:spPr>
          <a:xfrm flipH="1">
            <a:off x="5762680" y="3535799"/>
            <a:ext cx="1242118" cy="10640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8" name="Picture 97">
            <a:extLst>
              <a:ext uri="{FF2B5EF4-FFF2-40B4-BE49-F238E27FC236}">
                <a16:creationId xmlns:a16="http://schemas.microsoft.com/office/drawing/2014/main" id="{48111CBA-A0CB-7D4C-9E89-E0FAAE4C304E}"/>
              </a:ext>
            </a:extLst>
          </p:cNvPr>
          <p:cNvPicPr>
            <a:picLocks noChangeAspect="1"/>
          </p:cNvPicPr>
          <p:nvPr/>
        </p:nvPicPr>
        <p:blipFill>
          <a:blip r:embed="rId3"/>
          <a:stretch>
            <a:fillRect/>
          </a:stretch>
        </p:blipFill>
        <p:spPr>
          <a:xfrm flipH="1">
            <a:off x="8529513" y="771221"/>
            <a:ext cx="1861444" cy="474779"/>
          </a:xfrm>
          <a:prstGeom prst="rect">
            <a:avLst/>
          </a:prstGeom>
        </p:spPr>
      </p:pic>
      <p:sp>
        <p:nvSpPr>
          <p:cNvPr id="100" name="Rectangle: Rounded Corners 99">
            <a:extLst>
              <a:ext uri="{FF2B5EF4-FFF2-40B4-BE49-F238E27FC236}">
                <a16:creationId xmlns:a16="http://schemas.microsoft.com/office/drawing/2014/main" id="{48FD8F5C-2D62-7E6E-DBE0-6766615F64FC}"/>
              </a:ext>
            </a:extLst>
          </p:cNvPr>
          <p:cNvSpPr/>
          <p:nvPr/>
        </p:nvSpPr>
        <p:spPr>
          <a:xfrm rot="5400000">
            <a:off x="9381994" y="699831"/>
            <a:ext cx="36000" cy="223871"/>
          </a:xfrm>
          <a:prstGeom prst="roundRect">
            <a:avLst/>
          </a:prstGeom>
          <a:pattFill prst="wdDnDiag">
            <a:fgClr>
              <a:srgbClr val="FF0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5FF0ACAC-F303-48B8-A723-80EB3FDCAF1F}"/>
              </a:ext>
            </a:extLst>
          </p:cNvPr>
          <p:cNvSpPr/>
          <p:nvPr/>
        </p:nvSpPr>
        <p:spPr>
          <a:xfrm>
            <a:off x="10188745" y="798822"/>
            <a:ext cx="36000" cy="144000"/>
          </a:xfrm>
          <a:prstGeom prst="roundRect">
            <a:avLst/>
          </a:prstGeom>
          <a:pattFill prst="wdDnDiag">
            <a:fgClr>
              <a:srgbClr val="FF0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169AC5B3-643F-A237-0FE5-D2B32A67A696}"/>
              </a:ext>
            </a:extLst>
          </p:cNvPr>
          <p:cNvSpPr/>
          <p:nvPr/>
        </p:nvSpPr>
        <p:spPr>
          <a:xfrm>
            <a:off x="8535118" y="798822"/>
            <a:ext cx="36000" cy="144000"/>
          </a:xfrm>
          <a:prstGeom prst="roundRect">
            <a:avLst/>
          </a:prstGeom>
          <a:pattFill prst="wdDnDiag">
            <a:fgClr>
              <a:srgbClr val="FF0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3" name="Table 132">
            <a:extLst>
              <a:ext uri="{FF2B5EF4-FFF2-40B4-BE49-F238E27FC236}">
                <a16:creationId xmlns:a16="http://schemas.microsoft.com/office/drawing/2014/main" id="{DE23FADB-E725-7661-3DB8-263848C57117}"/>
              </a:ext>
            </a:extLst>
          </p:cNvPr>
          <p:cNvGraphicFramePr>
            <a:graphicFrameLocks noGrp="1"/>
          </p:cNvGraphicFramePr>
          <p:nvPr>
            <p:extLst>
              <p:ext uri="{D42A27DB-BD31-4B8C-83A1-F6EECF244321}">
                <p14:modId xmlns:p14="http://schemas.microsoft.com/office/powerpoint/2010/main" val="267553583"/>
              </p:ext>
            </p:extLst>
          </p:nvPr>
        </p:nvGraphicFramePr>
        <p:xfrm>
          <a:off x="1533819" y="4738958"/>
          <a:ext cx="10084898" cy="1880139"/>
        </p:xfrm>
        <a:graphic>
          <a:graphicData uri="http://schemas.openxmlformats.org/drawingml/2006/table">
            <a:tbl>
              <a:tblPr firstRow="1" bandRow="1">
                <a:tableStyleId>{5C22544A-7EE6-4342-B048-85BDC9FD1C3A}</a:tableStyleId>
              </a:tblPr>
              <a:tblGrid>
                <a:gridCol w="3992181">
                  <a:extLst>
                    <a:ext uri="{9D8B030D-6E8A-4147-A177-3AD203B41FA5}">
                      <a16:colId xmlns:a16="http://schemas.microsoft.com/office/drawing/2014/main" val="189205542"/>
                    </a:ext>
                  </a:extLst>
                </a:gridCol>
                <a:gridCol w="1415761">
                  <a:extLst>
                    <a:ext uri="{9D8B030D-6E8A-4147-A177-3AD203B41FA5}">
                      <a16:colId xmlns:a16="http://schemas.microsoft.com/office/drawing/2014/main" val="3740832427"/>
                    </a:ext>
                  </a:extLst>
                </a:gridCol>
                <a:gridCol w="2516956">
                  <a:extLst>
                    <a:ext uri="{9D8B030D-6E8A-4147-A177-3AD203B41FA5}">
                      <a16:colId xmlns:a16="http://schemas.microsoft.com/office/drawing/2014/main" val="3826388447"/>
                    </a:ext>
                  </a:extLst>
                </a:gridCol>
                <a:gridCol w="2160000">
                  <a:extLst>
                    <a:ext uri="{9D8B030D-6E8A-4147-A177-3AD203B41FA5}">
                      <a16:colId xmlns:a16="http://schemas.microsoft.com/office/drawing/2014/main" val="1838018115"/>
                    </a:ext>
                  </a:extLst>
                </a:gridCol>
              </a:tblGrid>
              <a:tr h="1880139">
                <a:tc>
                  <a:txBody>
                    <a:bodyPr/>
                    <a:lstStyle/>
                    <a:p>
                      <a:r>
                        <a:rPr lang="en-GB" sz="1200" dirty="0">
                          <a:solidFill>
                            <a:schemeClr val="tx1"/>
                          </a:solidFill>
                        </a:rPr>
                        <a:t>TURNING HEAD</a:t>
                      </a:r>
                    </a:p>
                    <a:p>
                      <a:r>
                        <a:rPr lang="en-GB" sz="1200" b="0" dirty="0">
                          <a:solidFill>
                            <a:schemeClr val="tx1"/>
                          </a:solidFill>
                        </a:rPr>
                        <a:t>Required to allow larger vehicles such as the refuse truck to turn around in front of the vehicle barrier without causing damage to the edge of the Grassed area of the Village Green,</a:t>
                      </a:r>
                    </a:p>
                    <a:p>
                      <a:endParaRPr lang="en-GB" sz="1200" b="0" dirty="0">
                        <a:solidFill>
                          <a:schemeClr val="tx1"/>
                        </a:solidFill>
                      </a:endParaRPr>
                    </a:p>
                    <a:p>
                      <a:r>
                        <a:rPr lang="en-GB" sz="1200" b="0" dirty="0">
                          <a:solidFill>
                            <a:schemeClr val="tx1"/>
                          </a:solidFill>
                        </a:rPr>
                        <a:t>This is not to be used as residents or visitors parking space.</a:t>
                      </a:r>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6982610"/>
                  </a:ext>
                </a:extLst>
              </a:tr>
            </a:tbl>
          </a:graphicData>
        </a:graphic>
      </p:graphicFrame>
      <p:sp>
        <p:nvSpPr>
          <p:cNvPr id="134" name="TextBox 133">
            <a:extLst>
              <a:ext uri="{FF2B5EF4-FFF2-40B4-BE49-F238E27FC236}">
                <a16:creationId xmlns:a16="http://schemas.microsoft.com/office/drawing/2014/main" id="{9E239838-4F6C-B6C8-0608-09E020A209AC}"/>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7</a:t>
            </a:r>
          </a:p>
        </p:txBody>
      </p:sp>
    </p:spTree>
    <p:extLst>
      <p:ext uri="{BB962C8B-B14F-4D97-AF65-F5344CB8AC3E}">
        <p14:creationId xmlns:p14="http://schemas.microsoft.com/office/powerpoint/2010/main" val="3958258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C757-7202-0721-1B76-90E66395D547}"/>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DF2E8A30-F468-F2EC-6C14-6AB71C9E5825}"/>
              </a:ext>
            </a:extLst>
          </p:cNvPr>
          <p:cNvSpPr/>
          <p:nvPr/>
        </p:nvSpPr>
        <p:spPr>
          <a:xfrm>
            <a:off x="7400228" y="1782646"/>
            <a:ext cx="2014757" cy="342325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E9F1CE1-7B8F-9CF2-216F-F1356D010BA6}"/>
              </a:ext>
            </a:extLst>
          </p:cNvPr>
          <p:cNvSpPr/>
          <p:nvPr/>
        </p:nvSpPr>
        <p:spPr>
          <a:xfrm rot="1368200">
            <a:off x="6332147" y="1383871"/>
            <a:ext cx="1698262" cy="1372666"/>
          </a:xfrm>
          <a:custGeom>
            <a:avLst/>
            <a:gdLst>
              <a:gd name="connsiteX0" fmla="*/ 0 w 1867413"/>
              <a:gd name="connsiteY0" fmla="*/ 0 h 1354149"/>
              <a:gd name="connsiteX1" fmla="*/ 1867413 w 1867413"/>
              <a:gd name="connsiteY1" fmla="*/ 0 h 1354149"/>
              <a:gd name="connsiteX2" fmla="*/ 1867413 w 1867413"/>
              <a:gd name="connsiteY2" fmla="*/ 1354149 h 1354149"/>
              <a:gd name="connsiteX3" fmla="*/ 0 w 1867413"/>
              <a:gd name="connsiteY3" fmla="*/ 1354149 h 1354149"/>
              <a:gd name="connsiteX4" fmla="*/ 0 w 1867413"/>
              <a:gd name="connsiteY4" fmla="*/ 0 h 1354149"/>
              <a:gd name="connsiteX0" fmla="*/ 0 w 1918375"/>
              <a:gd name="connsiteY0" fmla="*/ 389565 h 1743714"/>
              <a:gd name="connsiteX1" fmla="*/ 1918375 w 1918375"/>
              <a:gd name="connsiteY1" fmla="*/ 0 h 1743714"/>
              <a:gd name="connsiteX2" fmla="*/ 1867413 w 1918375"/>
              <a:gd name="connsiteY2" fmla="*/ 1743714 h 1743714"/>
              <a:gd name="connsiteX3" fmla="*/ 0 w 1918375"/>
              <a:gd name="connsiteY3" fmla="*/ 1743714 h 1743714"/>
              <a:gd name="connsiteX4" fmla="*/ 0 w 1918375"/>
              <a:gd name="connsiteY4" fmla="*/ 389565 h 1743714"/>
              <a:gd name="connsiteX0" fmla="*/ 0 w 1918375"/>
              <a:gd name="connsiteY0" fmla="*/ 389565 h 1743714"/>
              <a:gd name="connsiteX1" fmla="*/ 1918375 w 1918375"/>
              <a:gd name="connsiteY1" fmla="*/ 0 h 1743714"/>
              <a:gd name="connsiteX2" fmla="*/ 1858825 w 1918375"/>
              <a:gd name="connsiteY2" fmla="*/ 1553029 h 1743714"/>
              <a:gd name="connsiteX3" fmla="*/ 0 w 1918375"/>
              <a:gd name="connsiteY3" fmla="*/ 1743714 h 1743714"/>
              <a:gd name="connsiteX4" fmla="*/ 0 w 1918375"/>
              <a:gd name="connsiteY4" fmla="*/ 389565 h 1743714"/>
              <a:gd name="connsiteX0" fmla="*/ 682254 w 1918375"/>
              <a:gd name="connsiteY0" fmla="*/ 0 h 1800858"/>
              <a:gd name="connsiteX1" fmla="*/ 1918375 w 1918375"/>
              <a:gd name="connsiteY1" fmla="*/ 57144 h 1800858"/>
              <a:gd name="connsiteX2" fmla="*/ 1858825 w 1918375"/>
              <a:gd name="connsiteY2" fmla="*/ 1610173 h 1800858"/>
              <a:gd name="connsiteX3" fmla="*/ 0 w 1918375"/>
              <a:gd name="connsiteY3" fmla="*/ 1800858 h 1800858"/>
              <a:gd name="connsiteX4" fmla="*/ 682254 w 1918375"/>
              <a:gd name="connsiteY4" fmla="*/ 0 h 1800858"/>
              <a:gd name="connsiteX0" fmla="*/ 682254 w 1858825"/>
              <a:gd name="connsiteY0" fmla="*/ 381937 h 2182795"/>
              <a:gd name="connsiteX1" fmla="*/ 1696741 w 1858825"/>
              <a:gd name="connsiteY1" fmla="*/ 0 h 2182795"/>
              <a:gd name="connsiteX2" fmla="*/ 1858825 w 1858825"/>
              <a:gd name="connsiteY2" fmla="*/ 1992110 h 2182795"/>
              <a:gd name="connsiteX3" fmla="*/ 0 w 1858825"/>
              <a:gd name="connsiteY3" fmla="*/ 2182795 h 2182795"/>
              <a:gd name="connsiteX4" fmla="*/ 682254 w 1858825"/>
              <a:gd name="connsiteY4" fmla="*/ 381937 h 2182795"/>
              <a:gd name="connsiteX0" fmla="*/ 682254 w 1696741"/>
              <a:gd name="connsiteY0" fmla="*/ 381937 h 2182795"/>
              <a:gd name="connsiteX1" fmla="*/ 1696741 w 1696741"/>
              <a:gd name="connsiteY1" fmla="*/ 0 h 2182795"/>
              <a:gd name="connsiteX2" fmla="*/ 1596743 w 1696741"/>
              <a:gd name="connsiteY2" fmla="*/ 1855112 h 2182795"/>
              <a:gd name="connsiteX3" fmla="*/ 0 w 1696741"/>
              <a:gd name="connsiteY3" fmla="*/ 2182795 h 2182795"/>
              <a:gd name="connsiteX4" fmla="*/ 682254 w 1696741"/>
              <a:gd name="connsiteY4" fmla="*/ 381937 h 2182795"/>
              <a:gd name="connsiteX0" fmla="*/ 682254 w 1658850"/>
              <a:gd name="connsiteY0" fmla="*/ 368383 h 2169241"/>
              <a:gd name="connsiteX1" fmla="*/ 1658850 w 1658850"/>
              <a:gd name="connsiteY1" fmla="*/ 1 h 2169241"/>
              <a:gd name="connsiteX2" fmla="*/ 1596743 w 1658850"/>
              <a:gd name="connsiteY2" fmla="*/ 1841558 h 2169241"/>
              <a:gd name="connsiteX3" fmla="*/ 0 w 1658850"/>
              <a:gd name="connsiteY3" fmla="*/ 2169241 h 2169241"/>
              <a:gd name="connsiteX4" fmla="*/ 682254 w 1658850"/>
              <a:gd name="connsiteY4" fmla="*/ 368383 h 216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50" h="2169241">
                <a:moveTo>
                  <a:pt x="682254" y="368383"/>
                </a:moveTo>
                <a:lnTo>
                  <a:pt x="1658850" y="1"/>
                </a:lnTo>
                <a:lnTo>
                  <a:pt x="1596743" y="1841558"/>
                </a:lnTo>
                <a:lnTo>
                  <a:pt x="0" y="2169241"/>
                </a:lnTo>
                <a:lnTo>
                  <a:pt x="682254" y="368383"/>
                </a:lnTo>
                <a:close/>
              </a:path>
            </a:pathLst>
          </a:custGeom>
          <a:pattFill prst="pct60">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A035B4DA-FBFE-88DE-C50F-90499852C7F9}"/>
              </a:ext>
            </a:extLst>
          </p:cNvPr>
          <p:cNvSpPr/>
          <p:nvPr/>
        </p:nvSpPr>
        <p:spPr>
          <a:xfrm rot="20562950">
            <a:off x="2059119" y="2935424"/>
            <a:ext cx="3242886" cy="4889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CE09CC8-CE4F-E690-F1D3-E3E7516449B4}"/>
              </a:ext>
            </a:extLst>
          </p:cNvPr>
          <p:cNvSpPr txBox="1"/>
          <p:nvPr/>
        </p:nvSpPr>
        <p:spPr>
          <a:xfrm>
            <a:off x="886120" y="105077"/>
            <a:ext cx="11214440" cy="954107"/>
          </a:xfrm>
          <a:prstGeom prst="rect">
            <a:avLst/>
          </a:prstGeom>
          <a:noFill/>
        </p:spPr>
        <p:txBody>
          <a:bodyPr wrap="square" rtlCol="0">
            <a:spAutoFit/>
          </a:bodyPr>
          <a:lstStyle/>
          <a:p>
            <a:r>
              <a:rPr lang="en-GB" sz="2800" dirty="0"/>
              <a:t>Appendix</a:t>
            </a:r>
            <a:br>
              <a:rPr lang="en-GB" sz="2800" dirty="0"/>
            </a:br>
            <a:r>
              <a:rPr lang="en-GB" sz="2800" b="1" dirty="0"/>
              <a:t>Illustration : Connecting Track with Concrete Strips</a:t>
            </a:r>
          </a:p>
        </p:txBody>
      </p:sp>
      <p:pic>
        <p:nvPicPr>
          <p:cNvPr id="5" name="Picture 4" descr="A close-up of a sign&#10;&#10;Description automatically generated with low confidence">
            <a:extLst>
              <a:ext uri="{FF2B5EF4-FFF2-40B4-BE49-F238E27FC236}">
                <a16:creationId xmlns:a16="http://schemas.microsoft.com/office/drawing/2014/main" id="{4E3D52F7-6C1B-30B9-F37C-AE40E0D06256}"/>
              </a:ext>
            </a:extLst>
          </p:cNvPr>
          <p:cNvPicPr>
            <a:picLocks noChangeAspect="1"/>
          </p:cNvPicPr>
          <p:nvPr/>
        </p:nvPicPr>
        <p:blipFill rotWithShape="1">
          <a:blip r:embed="rId2"/>
          <a:srcRect r="74821"/>
          <a:stretch/>
        </p:blipFill>
        <p:spPr>
          <a:xfrm>
            <a:off x="200620" y="288482"/>
            <a:ext cx="544097" cy="599658"/>
          </a:xfrm>
          <a:prstGeom prst="rect">
            <a:avLst/>
          </a:prstGeom>
        </p:spPr>
      </p:pic>
      <p:sp>
        <p:nvSpPr>
          <p:cNvPr id="16" name="Rectangle 15">
            <a:extLst>
              <a:ext uri="{FF2B5EF4-FFF2-40B4-BE49-F238E27FC236}">
                <a16:creationId xmlns:a16="http://schemas.microsoft.com/office/drawing/2014/main" id="{058A012E-EA80-92EE-D533-7931E977C4C3}"/>
              </a:ext>
            </a:extLst>
          </p:cNvPr>
          <p:cNvSpPr/>
          <p:nvPr/>
        </p:nvSpPr>
        <p:spPr>
          <a:xfrm rot="1203218">
            <a:off x="6865035" y="1540853"/>
            <a:ext cx="811383" cy="1130598"/>
          </a:xfrm>
          <a:custGeom>
            <a:avLst/>
            <a:gdLst>
              <a:gd name="connsiteX0" fmla="*/ 0 w 738505"/>
              <a:gd name="connsiteY0" fmla="*/ 0 h 1349560"/>
              <a:gd name="connsiteX1" fmla="*/ 738505 w 738505"/>
              <a:gd name="connsiteY1" fmla="*/ 0 h 1349560"/>
              <a:gd name="connsiteX2" fmla="*/ 738505 w 738505"/>
              <a:gd name="connsiteY2" fmla="*/ 1349560 h 1349560"/>
              <a:gd name="connsiteX3" fmla="*/ 0 w 738505"/>
              <a:gd name="connsiteY3" fmla="*/ 1349560 h 1349560"/>
              <a:gd name="connsiteX4" fmla="*/ 0 w 738505"/>
              <a:gd name="connsiteY4" fmla="*/ 0 h 1349560"/>
              <a:gd name="connsiteX0" fmla="*/ 0 w 770559"/>
              <a:gd name="connsiteY0" fmla="*/ 132122 h 1481682"/>
              <a:gd name="connsiteX1" fmla="*/ 770559 w 770559"/>
              <a:gd name="connsiteY1" fmla="*/ 0 h 1481682"/>
              <a:gd name="connsiteX2" fmla="*/ 738505 w 770559"/>
              <a:gd name="connsiteY2" fmla="*/ 1481682 h 1481682"/>
              <a:gd name="connsiteX3" fmla="*/ 0 w 770559"/>
              <a:gd name="connsiteY3" fmla="*/ 1481682 h 1481682"/>
              <a:gd name="connsiteX4" fmla="*/ 0 w 770559"/>
              <a:gd name="connsiteY4" fmla="*/ 132122 h 1481682"/>
              <a:gd name="connsiteX0" fmla="*/ 8013 w 778572"/>
              <a:gd name="connsiteY0" fmla="*/ 132122 h 1514712"/>
              <a:gd name="connsiteX1" fmla="*/ 778572 w 778572"/>
              <a:gd name="connsiteY1" fmla="*/ 0 h 1514712"/>
              <a:gd name="connsiteX2" fmla="*/ 746518 w 778572"/>
              <a:gd name="connsiteY2" fmla="*/ 1481682 h 1514712"/>
              <a:gd name="connsiteX3" fmla="*/ 0 w 778572"/>
              <a:gd name="connsiteY3" fmla="*/ 1514712 h 1514712"/>
              <a:gd name="connsiteX4" fmla="*/ 8013 w 778572"/>
              <a:gd name="connsiteY4" fmla="*/ 132122 h 1514712"/>
              <a:gd name="connsiteX0" fmla="*/ 13411 w 778572"/>
              <a:gd name="connsiteY0" fmla="*/ 109872 h 1514712"/>
              <a:gd name="connsiteX1" fmla="*/ 778572 w 778572"/>
              <a:gd name="connsiteY1" fmla="*/ 0 h 1514712"/>
              <a:gd name="connsiteX2" fmla="*/ 746518 w 778572"/>
              <a:gd name="connsiteY2" fmla="*/ 1481682 h 1514712"/>
              <a:gd name="connsiteX3" fmla="*/ 0 w 778572"/>
              <a:gd name="connsiteY3" fmla="*/ 1514712 h 1514712"/>
              <a:gd name="connsiteX4" fmla="*/ 13411 w 778572"/>
              <a:gd name="connsiteY4" fmla="*/ 109872 h 1514712"/>
              <a:gd name="connsiteX0" fmla="*/ 13411 w 1149803"/>
              <a:gd name="connsiteY0" fmla="*/ 153371 h 1558211"/>
              <a:gd name="connsiteX1" fmla="*/ 1149803 w 1149803"/>
              <a:gd name="connsiteY1" fmla="*/ 0 h 1558211"/>
              <a:gd name="connsiteX2" fmla="*/ 746518 w 1149803"/>
              <a:gd name="connsiteY2" fmla="*/ 1525181 h 1558211"/>
              <a:gd name="connsiteX3" fmla="*/ 0 w 1149803"/>
              <a:gd name="connsiteY3" fmla="*/ 1558211 h 1558211"/>
              <a:gd name="connsiteX4" fmla="*/ 13411 w 1149803"/>
              <a:gd name="connsiteY4" fmla="*/ 153371 h 1558211"/>
              <a:gd name="connsiteX0" fmla="*/ 733832 w 1149803"/>
              <a:gd name="connsiteY0" fmla="*/ 63883 h 1558211"/>
              <a:gd name="connsiteX1" fmla="*/ 1149803 w 1149803"/>
              <a:gd name="connsiteY1" fmla="*/ 0 h 1558211"/>
              <a:gd name="connsiteX2" fmla="*/ 746518 w 1149803"/>
              <a:gd name="connsiteY2" fmla="*/ 1525181 h 1558211"/>
              <a:gd name="connsiteX3" fmla="*/ 0 w 1149803"/>
              <a:gd name="connsiteY3" fmla="*/ 1558211 h 1558211"/>
              <a:gd name="connsiteX4" fmla="*/ 733832 w 1149803"/>
              <a:gd name="connsiteY4" fmla="*/ 63883 h 1558211"/>
              <a:gd name="connsiteX0" fmla="*/ 733832 w 1126922"/>
              <a:gd name="connsiteY0" fmla="*/ 59103 h 1553431"/>
              <a:gd name="connsiteX1" fmla="*/ 1126922 w 1126922"/>
              <a:gd name="connsiteY1" fmla="*/ 0 h 1553431"/>
              <a:gd name="connsiteX2" fmla="*/ 746518 w 1126922"/>
              <a:gd name="connsiteY2" fmla="*/ 1520401 h 1553431"/>
              <a:gd name="connsiteX3" fmla="*/ 0 w 1126922"/>
              <a:gd name="connsiteY3" fmla="*/ 1553431 h 1553431"/>
              <a:gd name="connsiteX4" fmla="*/ 733832 w 1126922"/>
              <a:gd name="connsiteY4" fmla="*/ 59103 h 1553431"/>
              <a:gd name="connsiteX0" fmla="*/ 733832 w 1126922"/>
              <a:gd name="connsiteY0" fmla="*/ 59103 h 1553431"/>
              <a:gd name="connsiteX1" fmla="*/ 1126922 w 1126922"/>
              <a:gd name="connsiteY1" fmla="*/ 0 h 1553431"/>
              <a:gd name="connsiteX2" fmla="*/ 839721 w 1126922"/>
              <a:gd name="connsiteY2" fmla="*/ 1486745 h 1553431"/>
              <a:gd name="connsiteX3" fmla="*/ 0 w 1126922"/>
              <a:gd name="connsiteY3" fmla="*/ 1553431 h 1553431"/>
              <a:gd name="connsiteX4" fmla="*/ 733832 w 1126922"/>
              <a:gd name="connsiteY4" fmla="*/ 59103 h 155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922" h="1553431">
                <a:moveTo>
                  <a:pt x="733832" y="59103"/>
                </a:moveTo>
                <a:lnTo>
                  <a:pt x="1126922" y="0"/>
                </a:lnTo>
                <a:lnTo>
                  <a:pt x="839721" y="1486745"/>
                </a:lnTo>
                <a:lnTo>
                  <a:pt x="0" y="1553431"/>
                </a:lnTo>
                <a:lnTo>
                  <a:pt x="733832" y="59103"/>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84A6B12C-DBD5-2C8A-8F39-6DB49E37C142}"/>
              </a:ext>
            </a:extLst>
          </p:cNvPr>
          <p:cNvSpPr/>
          <p:nvPr/>
        </p:nvSpPr>
        <p:spPr>
          <a:xfrm>
            <a:off x="7081838" y="3972603"/>
            <a:ext cx="2806660" cy="2558292"/>
          </a:xfrm>
          <a:custGeom>
            <a:avLst/>
            <a:gdLst>
              <a:gd name="connsiteX0" fmla="*/ 0 w 1391523"/>
              <a:gd name="connsiteY0" fmla="*/ 0 h 933989"/>
              <a:gd name="connsiteX1" fmla="*/ 1391523 w 1391523"/>
              <a:gd name="connsiteY1" fmla="*/ 0 h 933989"/>
              <a:gd name="connsiteX2" fmla="*/ 1391523 w 1391523"/>
              <a:gd name="connsiteY2" fmla="*/ 933989 h 933989"/>
              <a:gd name="connsiteX3" fmla="*/ 0 w 1391523"/>
              <a:gd name="connsiteY3" fmla="*/ 933989 h 933989"/>
              <a:gd name="connsiteX4" fmla="*/ 0 w 1391523"/>
              <a:gd name="connsiteY4" fmla="*/ 0 h 933989"/>
              <a:gd name="connsiteX0" fmla="*/ 233362 w 1624885"/>
              <a:gd name="connsiteY0" fmla="*/ 0 h 938752"/>
              <a:gd name="connsiteX1" fmla="*/ 1624885 w 1624885"/>
              <a:gd name="connsiteY1" fmla="*/ 0 h 938752"/>
              <a:gd name="connsiteX2" fmla="*/ 1624885 w 1624885"/>
              <a:gd name="connsiteY2" fmla="*/ 933989 h 938752"/>
              <a:gd name="connsiteX3" fmla="*/ 0 w 1624885"/>
              <a:gd name="connsiteY3" fmla="*/ 938752 h 938752"/>
              <a:gd name="connsiteX4" fmla="*/ 233362 w 1624885"/>
              <a:gd name="connsiteY4" fmla="*/ 0 h 938752"/>
              <a:gd name="connsiteX0" fmla="*/ 233362 w 2603579"/>
              <a:gd name="connsiteY0" fmla="*/ 0 h 1526921"/>
              <a:gd name="connsiteX1" fmla="*/ 1624885 w 2603579"/>
              <a:gd name="connsiteY1" fmla="*/ 0 h 1526921"/>
              <a:gd name="connsiteX2" fmla="*/ 2603579 w 2603579"/>
              <a:gd name="connsiteY2" fmla="*/ 1526921 h 1526921"/>
              <a:gd name="connsiteX3" fmla="*/ 0 w 2603579"/>
              <a:gd name="connsiteY3" fmla="*/ 938752 h 1526921"/>
              <a:gd name="connsiteX4" fmla="*/ 233362 w 2603579"/>
              <a:gd name="connsiteY4" fmla="*/ 0 h 1526921"/>
              <a:gd name="connsiteX0" fmla="*/ 485774 w 2603579"/>
              <a:gd name="connsiteY0" fmla="*/ 0 h 2598484"/>
              <a:gd name="connsiteX1" fmla="*/ 1624885 w 2603579"/>
              <a:gd name="connsiteY1" fmla="*/ 1071563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603579"/>
              <a:gd name="connsiteY0" fmla="*/ 0 h 2598484"/>
              <a:gd name="connsiteX1" fmla="*/ 1848722 w 2603579"/>
              <a:gd name="connsiteY1" fmla="*/ 914400 h 2598484"/>
              <a:gd name="connsiteX2" fmla="*/ 2603579 w 2603579"/>
              <a:gd name="connsiteY2" fmla="*/ 2598484 h 2598484"/>
              <a:gd name="connsiteX3" fmla="*/ 0 w 2603579"/>
              <a:gd name="connsiteY3" fmla="*/ 2010315 h 2598484"/>
              <a:gd name="connsiteX4" fmla="*/ 485774 w 2603579"/>
              <a:gd name="connsiteY4" fmla="*/ 0 h 2598484"/>
              <a:gd name="connsiteX0" fmla="*/ 485774 w 2764444"/>
              <a:gd name="connsiteY0" fmla="*/ 0 h 2598484"/>
              <a:gd name="connsiteX1" fmla="*/ 2320209 w 2764444"/>
              <a:gd name="connsiteY1" fmla="*/ 1369109 h 2598484"/>
              <a:gd name="connsiteX2" fmla="*/ 2603579 w 2764444"/>
              <a:gd name="connsiteY2" fmla="*/ 2598484 h 2598484"/>
              <a:gd name="connsiteX3" fmla="*/ 0 w 2764444"/>
              <a:gd name="connsiteY3" fmla="*/ 2010315 h 2598484"/>
              <a:gd name="connsiteX4" fmla="*/ 485774 w 2764444"/>
              <a:gd name="connsiteY4" fmla="*/ 0 h 2598484"/>
              <a:gd name="connsiteX0" fmla="*/ 485774 w 2764444"/>
              <a:gd name="connsiteY0" fmla="*/ 0 h 2598484"/>
              <a:gd name="connsiteX1" fmla="*/ 2320209 w 2764444"/>
              <a:gd name="connsiteY1" fmla="*/ 1369109 h 2598484"/>
              <a:gd name="connsiteX2" fmla="*/ 2603579 w 2764444"/>
              <a:gd name="connsiteY2" fmla="*/ 2598484 h 2598484"/>
              <a:gd name="connsiteX3" fmla="*/ 0 w 2764444"/>
              <a:gd name="connsiteY3" fmla="*/ 2010315 h 2598484"/>
              <a:gd name="connsiteX4" fmla="*/ 485774 w 2764444"/>
              <a:gd name="connsiteY4" fmla="*/ 0 h 2598484"/>
              <a:gd name="connsiteX0" fmla="*/ 485774 w 2823492"/>
              <a:gd name="connsiteY0" fmla="*/ 0 h 2598484"/>
              <a:gd name="connsiteX1" fmla="*/ 2320209 w 2823492"/>
              <a:gd name="connsiteY1" fmla="*/ 1369109 h 2598484"/>
              <a:gd name="connsiteX2" fmla="*/ 2603579 w 2823492"/>
              <a:gd name="connsiteY2" fmla="*/ 2598484 h 2598484"/>
              <a:gd name="connsiteX3" fmla="*/ 0 w 2823492"/>
              <a:gd name="connsiteY3" fmla="*/ 2010315 h 2598484"/>
              <a:gd name="connsiteX4" fmla="*/ 485774 w 2823492"/>
              <a:gd name="connsiteY4" fmla="*/ 0 h 2598484"/>
              <a:gd name="connsiteX0" fmla="*/ 485774 w 2806660"/>
              <a:gd name="connsiteY0" fmla="*/ 0 h 2598484"/>
              <a:gd name="connsiteX1" fmla="*/ 2296397 w 2806660"/>
              <a:gd name="connsiteY1" fmla="*/ 1354597 h 2598484"/>
              <a:gd name="connsiteX2" fmla="*/ 2603579 w 2806660"/>
              <a:gd name="connsiteY2" fmla="*/ 2598484 h 2598484"/>
              <a:gd name="connsiteX3" fmla="*/ 0 w 2806660"/>
              <a:gd name="connsiteY3" fmla="*/ 2010315 h 2598484"/>
              <a:gd name="connsiteX4" fmla="*/ 485774 w 2806660"/>
              <a:gd name="connsiteY4" fmla="*/ 0 h 259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660" h="2598484">
                <a:moveTo>
                  <a:pt x="485774" y="0"/>
                </a:moveTo>
                <a:cubicBezTo>
                  <a:pt x="940090" y="304800"/>
                  <a:pt x="1565857" y="1438852"/>
                  <a:pt x="2296397" y="1354597"/>
                </a:cubicBezTo>
                <a:cubicBezTo>
                  <a:pt x="3386216" y="590259"/>
                  <a:pt x="2351960" y="2037123"/>
                  <a:pt x="2603579" y="2598484"/>
                </a:cubicBezTo>
                <a:lnTo>
                  <a:pt x="0" y="2010315"/>
                </a:lnTo>
                <a:lnTo>
                  <a:pt x="485774" y="0"/>
                </a:lnTo>
                <a:close/>
              </a:path>
            </a:pathLst>
          </a:custGeom>
          <a:pattFill prst="pct75">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CD4182CA-A8AB-D4EC-618E-3534AE3FFB00}"/>
              </a:ext>
            </a:extLst>
          </p:cNvPr>
          <p:cNvSpPr/>
          <p:nvPr/>
        </p:nvSpPr>
        <p:spPr>
          <a:xfrm rot="1781983">
            <a:off x="7802714" y="4787519"/>
            <a:ext cx="1973586" cy="362329"/>
          </a:xfrm>
          <a:custGeom>
            <a:avLst/>
            <a:gdLst>
              <a:gd name="connsiteX0" fmla="*/ 0 w 1994239"/>
              <a:gd name="connsiteY0" fmla="*/ 0 h 453013"/>
              <a:gd name="connsiteX1" fmla="*/ 1994239 w 1994239"/>
              <a:gd name="connsiteY1" fmla="*/ 0 h 453013"/>
              <a:gd name="connsiteX2" fmla="*/ 1994239 w 1994239"/>
              <a:gd name="connsiteY2" fmla="*/ 453013 h 453013"/>
              <a:gd name="connsiteX3" fmla="*/ 0 w 1994239"/>
              <a:gd name="connsiteY3" fmla="*/ 453013 h 453013"/>
              <a:gd name="connsiteX4" fmla="*/ 0 w 1994239"/>
              <a:gd name="connsiteY4" fmla="*/ 0 h 453013"/>
              <a:gd name="connsiteX0" fmla="*/ 0 w 1994239"/>
              <a:gd name="connsiteY0" fmla="*/ 34290 h 487303"/>
              <a:gd name="connsiteX1" fmla="*/ 1958232 w 1994239"/>
              <a:gd name="connsiteY1" fmla="*/ 0 h 487303"/>
              <a:gd name="connsiteX2" fmla="*/ 1994239 w 1994239"/>
              <a:gd name="connsiteY2" fmla="*/ 487303 h 487303"/>
              <a:gd name="connsiteX3" fmla="*/ 0 w 1994239"/>
              <a:gd name="connsiteY3" fmla="*/ 487303 h 487303"/>
              <a:gd name="connsiteX4" fmla="*/ 0 w 1994239"/>
              <a:gd name="connsiteY4" fmla="*/ 34290 h 487303"/>
              <a:gd name="connsiteX0" fmla="*/ 0 w 1994239"/>
              <a:gd name="connsiteY0" fmla="*/ 61130 h 514143"/>
              <a:gd name="connsiteX1" fmla="*/ 1958232 w 1994239"/>
              <a:gd name="connsiteY1" fmla="*/ 26840 h 514143"/>
              <a:gd name="connsiteX2" fmla="*/ 1994239 w 1994239"/>
              <a:gd name="connsiteY2" fmla="*/ 514143 h 514143"/>
              <a:gd name="connsiteX3" fmla="*/ 0 w 1994239"/>
              <a:gd name="connsiteY3" fmla="*/ 514143 h 514143"/>
              <a:gd name="connsiteX4" fmla="*/ 0 w 1994239"/>
              <a:gd name="connsiteY4" fmla="*/ 61130 h 514143"/>
              <a:gd name="connsiteX0" fmla="*/ 0 w 1994239"/>
              <a:gd name="connsiteY0" fmla="*/ 61130 h 514143"/>
              <a:gd name="connsiteX1" fmla="*/ 1958232 w 1994239"/>
              <a:gd name="connsiteY1" fmla="*/ 26840 h 514143"/>
              <a:gd name="connsiteX2" fmla="*/ 1994239 w 1994239"/>
              <a:gd name="connsiteY2" fmla="*/ 514143 h 514143"/>
              <a:gd name="connsiteX3" fmla="*/ 397140 w 1994239"/>
              <a:gd name="connsiteY3" fmla="*/ 287621 h 514143"/>
              <a:gd name="connsiteX4" fmla="*/ 0 w 1994239"/>
              <a:gd name="connsiteY4" fmla="*/ 61130 h 514143"/>
              <a:gd name="connsiteX0" fmla="*/ 0 w 1958232"/>
              <a:gd name="connsiteY0" fmla="*/ 61130 h 287621"/>
              <a:gd name="connsiteX1" fmla="*/ 1958232 w 1958232"/>
              <a:gd name="connsiteY1" fmla="*/ 26840 h 287621"/>
              <a:gd name="connsiteX2" fmla="*/ 1776513 w 1958232"/>
              <a:gd name="connsiteY2" fmla="*/ 199711 h 287621"/>
              <a:gd name="connsiteX3" fmla="*/ 397140 w 1958232"/>
              <a:gd name="connsiteY3" fmla="*/ 287621 h 287621"/>
              <a:gd name="connsiteX4" fmla="*/ 0 w 1958232"/>
              <a:gd name="connsiteY4" fmla="*/ 61130 h 287621"/>
              <a:gd name="connsiteX0" fmla="*/ 0 w 1973586"/>
              <a:gd name="connsiteY0" fmla="*/ 54900 h 281391"/>
              <a:gd name="connsiteX1" fmla="*/ 1973586 w 1973586"/>
              <a:gd name="connsiteY1" fmla="*/ 28301 h 281391"/>
              <a:gd name="connsiteX2" fmla="*/ 1776513 w 1973586"/>
              <a:gd name="connsiteY2" fmla="*/ 193481 h 281391"/>
              <a:gd name="connsiteX3" fmla="*/ 397140 w 1973586"/>
              <a:gd name="connsiteY3" fmla="*/ 281391 h 281391"/>
              <a:gd name="connsiteX4" fmla="*/ 0 w 1973586"/>
              <a:gd name="connsiteY4" fmla="*/ 54900 h 281391"/>
              <a:gd name="connsiteX0" fmla="*/ 0 w 1973586"/>
              <a:gd name="connsiteY0" fmla="*/ 54900 h 362329"/>
              <a:gd name="connsiteX1" fmla="*/ 1973586 w 1973586"/>
              <a:gd name="connsiteY1" fmla="*/ 28301 h 362329"/>
              <a:gd name="connsiteX2" fmla="*/ 1653511 w 1973586"/>
              <a:gd name="connsiteY2" fmla="*/ 362329 h 362329"/>
              <a:gd name="connsiteX3" fmla="*/ 397140 w 1973586"/>
              <a:gd name="connsiteY3" fmla="*/ 281391 h 362329"/>
              <a:gd name="connsiteX4" fmla="*/ 0 w 1973586"/>
              <a:gd name="connsiteY4" fmla="*/ 54900 h 36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86" h="362329">
                <a:moveTo>
                  <a:pt x="0" y="54900"/>
                </a:moveTo>
                <a:cubicBezTo>
                  <a:pt x="652744" y="43470"/>
                  <a:pt x="1640485" y="-43899"/>
                  <a:pt x="1973586" y="28301"/>
                </a:cubicBezTo>
                <a:lnTo>
                  <a:pt x="1653511" y="362329"/>
                </a:lnTo>
                <a:lnTo>
                  <a:pt x="397140" y="281391"/>
                </a:lnTo>
                <a:lnTo>
                  <a:pt x="0" y="54900"/>
                </a:lnTo>
                <a:close/>
              </a:path>
            </a:pathLst>
          </a:custGeom>
          <a:pattFill prst="pct75">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59">
            <a:extLst>
              <a:ext uri="{FF2B5EF4-FFF2-40B4-BE49-F238E27FC236}">
                <a16:creationId xmlns:a16="http://schemas.microsoft.com/office/drawing/2014/main" id="{8826DFF7-3CDE-F6F9-D80A-17758757BE84}"/>
              </a:ext>
            </a:extLst>
          </p:cNvPr>
          <p:cNvSpPr/>
          <p:nvPr/>
        </p:nvSpPr>
        <p:spPr>
          <a:xfrm rot="925806">
            <a:off x="7876738" y="4857727"/>
            <a:ext cx="1973586" cy="362329"/>
          </a:xfrm>
          <a:custGeom>
            <a:avLst/>
            <a:gdLst>
              <a:gd name="connsiteX0" fmla="*/ 0 w 1994239"/>
              <a:gd name="connsiteY0" fmla="*/ 0 h 453013"/>
              <a:gd name="connsiteX1" fmla="*/ 1994239 w 1994239"/>
              <a:gd name="connsiteY1" fmla="*/ 0 h 453013"/>
              <a:gd name="connsiteX2" fmla="*/ 1994239 w 1994239"/>
              <a:gd name="connsiteY2" fmla="*/ 453013 h 453013"/>
              <a:gd name="connsiteX3" fmla="*/ 0 w 1994239"/>
              <a:gd name="connsiteY3" fmla="*/ 453013 h 453013"/>
              <a:gd name="connsiteX4" fmla="*/ 0 w 1994239"/>
              <a:gd name="connsiteY4" fmla="*/ 0 h 453013"/>
              <a:gd name="connsiteX0" fmla="*/ 0 w 1994239"/>
              <a:gd name="connsiteY0" fmla="*/ 34290 h 487303"/>
              <a:gd name="connsiteX1" fmla="*/ 1958232 w 1994239"/>
              <a:gd name="connsiteY1" fmla="*/ 0 h 487303"/>
              <a:gd name="connsiteX2" fmla="*/ 1994239 w 1994239"/>
              <a:gd name="connsiteY2" fmla="*/ 487303 h 487303"/>
              <a:gd name="connsiteX3" fmla="*/ 0 w 1994239"/>
              <a:gd name="connsiteY3" fmla="*/ 487303 h 487303"/>
              <a:gd name="connsiteX4" fmla="*/ 0 w 1994239"/>
              <a:gd name="connsiteY4" fmla="*/ 34290 h 487303"/>
              <a:gd name="connsiteX0" fmla="*/ 0 w 1994239"/>
              <a:gd name="connsiteY0" fmla="*/ 61130 h 514143"/>
              <a:gd name="connsiteX1" fmla="*/ 1958232 w 1994239"/>
              <a:gd name="connsiteY1" fmla="*/ 26840 h 514143"/>
              <a:gd name="connsiteX2" fmla="*/ 1994239 w 1994239"/>
              <a:gd name="connsiteY2" fmla="*/ 514143 h 514143"/>
              <a:gd name="connsiteX3" fmla="*/ 0 w 1994239"/>
              <a:gd name="connsiteY3" fmla="*/ 514143 h 514143"/>
              <a:gd name="connsiteX4" fmla="*/ 0 w 1994239"/>
              <a:gd name="connsiteY4" fmla="*/ 61130 h 514143"/>
              <a:gd name="connsiteX0" fmla="*/ 0 w 1994239"/>
              <a:gd name="connsiteY0" fmla="*/ 61130 h 514143"/>
              <a:gd name="connsiteX1" fmla="*/ 1958232 w 1994239"/>
              <a:gd name="connsiteY1" fmla="*/ 26840 h 514143"/>
              <a:gd name="connsiteX2" fmla="*/ 1994239 w 1994239"/>
              <a:gd name="connsiteY2" fmla="*/ 514143 h 514143"/>
              <a:gd name="connsiteX3" fmla="*/ 397140 w 1994239"/>
              <a:gd name="connsiteY3" fmla="*/ 287621 h 514143"/>
              <a:gd name="connsiteX4" fmla="*/ 0 w 1994239"/>
              <a:gd name="connsiteY4" fmla="*/ 61130 h 514143"/>
              <a:gd name="connsiteX0" fmla="*/ 0 w 1958232"/>
              <a:gd name="connsiteY0" fmla="*/ 61130 h 287621"/>
              <a:gd name="connsiteX1" fmla="*/ 1958232 w 1958232"/>
              <a:gd name="connsiteY1" fmla="*/ 26840 h 287621"/>
              <a:gd name="connsiteX2" fmla="*/ 1776513 w 1958232"/>
              <a:gd name="connsiteY2" fmla="*/ 199711 h 287621"/>
              <a:gd name="connsiteX3" fmla="*/ 397140 w 1958232"/>
              <a:gd name="connsiteY3" fmla="*/ 287621 h 287621"/>
              <a:gd name="connsiteX4" fmla="*/ 0 w 1958232"/>
              <a:gd name="connsiteY4" fmla="*/ 61130 h 287621"/>
              <a:gd name="connsiteX0" fmla="*/ 0 w 1973586"/>
              <a:gd name="connsiteY0" fmla="*/ 54900 h 281391"/>
              <a:gd name="connsiteX1" fmla="*/ 1973586 w 1973586"/>
              <a:gd name="connsiteY1" fmla="*/ 28301 h 281391"/>
              <a:gd name="connsiteX2" fmla="*/ 1776513 w 1973586"/>
              <a:gd name="connsiteY2" fmla="*/ 193481 h 281391"/>
              <a:gd name="connsiteX3" fmla="*/ 397140 w 1973586"/>
              <a:gd name="connsiteY3" fmla="*/ 281391 h 281391"/>
              <a:gd name="connsiteX4" fmla="*/ 0 w 1973586"/>
              <a:gd name="connsiteY4" fmla="*/ 54900 h 281391"/>
              <a:gd name="connsiteX0" fmla="*/ 0 w 1973586"/>
              <a:gd name="connsiteY0" fmla="*/ 54900 h 362329"/>
              <a:gd name="connsiteX1" fmla="*/ 1973586 w 1973586"/>
              <a:gd name="connsiteY1" fmla="*/ 28301 h 362329"/>
              <a:gd name="connsiteX2" fmla="*/ 1653511 w 1973586"/>
              <a:gd name="connsiteY2" fmla="*/ 362329 h 362329"/>
              <a:gd name="connsiteX3" fmla="*/ 397140 w 1973586"/>
              <a:gd name="connsiteY3" fmla="*/ 281391 h 362329"/>
              <a:gd name="connsiteX4" fmla="*/ 0 w 1973586"/>
              <a:gd name="connsiteY4" fmla="*/ 54900 h 36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86" h="362329">
                <a:moveTo>
                  <a:pt x="0" y="54900"/>
                </a:moveTo>
                <a:cubicBezTo>
                  <a:pt x="652744" y="43470"/>
                  <a:pt x="1640485" y="-43899"/>
                  <a:pt x="1973586" y="28301"/>
                </a:cubicBezTo>
                <a:lnTo>
                  <a:pt x="1653511" y="362329"/>
                </a:lnTo>
                <a:lnTo>
                  <a:pt x="397140" y="281391"/>
                </a:lnTo>
                <a:lnTo>
                  <a:pt x="0" y="54900"/>
                </a:lnTo>
                <a:close/>
              </a:path>
            </a:pathLst>
          </a:custGeom>
          <a:pattFill prst="pct75">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7B28A193-377C-B736-63AD-4BA7CD92F763}"/>
              </a:ext>
            </a:extLst>
          </p:cNvPr>
          <p:cNvSpPr/>
          <p:nvPr/>
        </p:nvSpPr>
        <p:spPr>
          <a:xfrm>
            <a:off x="2551513" y="2408492"/>
            <a:ext cx="5186628" cy="3352690"/>
          </a:xfrm>
          <a:custGeom>
            <a:avLst/>
            <a:gdLst>
              <a:gd name="connsiteX0" fmla="*/ 0 w 1310326"/>
              <a:gd name="connsiteY0" fmla="*/ 0 h 1760428"/>
              <a:gd name="connsiteX1" fmla="*/ 1310326 w 1310326"/>
              <a:gd name="connsiteY1" fmla="*/ 0 h 1760428"/>
              <a:gd name="connsiteX2" fmla="*/ 1310326 w 1310326"/>
              <a:gd name="connsiteY2" fmla="*/ 1760428 h 1760428"/>
              <a:gd name="connsiteX3" fmla="*/ 0 w 1310326"/>
              <a:gd name="connsiteY3" fmla="*/ 1760428 h 1760428"/>
              <a:gd name="connsiteX4" fmla="*/ 0 w 1310326"/>
              <a:gd name="connsiteY4" fmla="*/ 0 h 1760428"/>
              <a:gd name="connsiteX0" fmla="*/ 222250 w 1310326"/>
              <a:gd name="connsiteY0" fmla="*/ 0 h 2217628"/>
              <a:gd name="connsiteX1" fmla="*/ 1310326 w 1310326"/>
              <a:gd name="connsiteY1" fmla="*/ 457200 h 2217628"/>
              <a:gd name="connsiteX2" fmla="*/ 1310326 w 1310326"/>
              <a:gd name="connsiteY2" fmla="*/ 2217628 h 2217628"/>
              <a:gd name="connsiteX3" fmla="*/ 0 w 1310326"/>
              <a:gd name="connsiteY3" fmla="*/ 2217628 h 2217628"/>
              <a:gd name="connsiteX4" fmla="*/ 222250 w 1310326"/>
              <a:gd name="connsiteY4" fmla="*/ 0 h 2217628"/>
              <a:gd name="connsiteX0" fmla="*/ 222250 w 1811976"/>
              <a:gd name="connsiteY0" fmla="*/ 0 h 2217628"/>
              <a:gd name="connsiteX1" fmla="*/ 1811976 w 1811976"/>
              <a:gd name="connsiteY1" fmla="*/ 469900 h 2217628"/>
              <a:gd name="connsiteX2" fmla="*/ 1310326 w 1811976"/>
              <a:gd name="connsiteY2" fmla="*/ 2217628 h 2217628"/>
              <a:gd name="connsiteX3" fmla="*/ 0 w 1811976"/>
              <a:gd name="connsiteY3" fmla="*/ 2217628 h 2217628"/>
              <a:gd name="connsiteX4" fmla="*/ 222250 w 1811976"/>
              <a:gd name="connsiteY4" fmla="*/ 0 h 2217628"/>
              <a:gd name="connsiteX0" fmla="*/ 222250 w 1811976"/>
              <a:gd name="connsiteY0" fmla="*/ 0 h 2217628"/>
              <a:gd name="connsiteX1" fmla="*/ 1811976 w 1811976"/>
              <a:gd name="connsiteY1" fmla="*/ 469900 h 2217628"/>
              <a:gd name="connsiteX2" fmla="*/ 1310326 w 1811976"/>
              <a:gd name="connsiteY2" fmla="*/ 2217628 h 2217628"/>
              <a:gd name="connsiteX3" fmla="*/ 0 w 1811976"/>
              <a:gd name="connsiteY3" fmla="*/ 2217628 h 2217628"/>
              <a:gd name="connsiteX4" fmla="*/ 222250 w 1811976"/>
              <a:gd name="connsiteY4" fmla="*/ 0 h 2217628"/>
              <a:gd name="connsiteX0" fmla="*/ 2647950 w 4237676"/>
              <a:gd name="connsiteY0" fmla="*/ 0 h 2217628"/>
              <a:gd name="connsiteX1" fmla="*/ 4237676 w 4237676"/>
              <a:gd name="connsiteY1" fmla="*/ 469900 h 2217628"/>
              <a:gd name="connsiteX2" fmla="*/ 3736026 w 4237676"/>
              <a:gd name="connsiteY2" fmla="*/ 2217628 h 2217628"/>
              <a:gd name="connsiteX3" fmla="*/ 0 w 4237676"/>
              <a:gd name="connsiteY3" fmla="*/ 1931878 h 2217628"/>
              <a:gd name="connsiteX4" fmla="*/ 2647950 w 4237676"/>
              <a:gd name="connsiteY4" fmla="*/ 0 h 2217628"/>
              <a:gd name="connsiteX0" fmla="*/ 3206750 w 4796476"/>
              <a:gd name="connsiteY0" fmla="*/ 0 h 2579578"/>
              <a:gd name="connsiteX1" fmla="*/ 4796476 w 4796476"/>
              <a:gd name="connsiteY1" fmla="*/ 469900 h 2579578"/>
              <a:gd name="connsiteX2" fmla="*/ 4294826 w 4796476"/>
              <a:gd name="connsiteY2" fmla="*/ 2217628 h 2579578"/>
              <a:gd name="connsiteX3" fmla="*/ 0 w 4796476"/>
              <a:gd name="connsiteY3" fmla="*/ 2579578 h 2579578"/>
              <a:gd name="connsiteX4" fmla="*/ 3206750 w 4796476"/>
              <a:gd name="connsiteY4" fmla="*/ 0 h 2579578"/>
              <a:gd name="connsiteX0" fmla="*/ 3206750 w 4796476"/>
              <a:gd name="connsiteY0" fmla="*/ 0 h 3328878"/>
              <a:gd name="connsiteX1" fmla="*/ 4796476 w 4796476"/>
              <a:gd name="connsiteY1" fmla="*/ 469900 h 3328878"/>
              <a:gd name="connsiteX2" fmla="*/ 3234376 w 4796476"/>
              <a:gd name="connsiteY2" fmla="*/ 3328878 h 3328878"/>
              <a:gd name="connsiteX3" fmla="*/ 0 w 4796476"/>
              <a:gd name="connsiteY3" fmla="*/ 2579578 h 3328878"/>
              <a:gd name="connsiteX4" fmla="*/ 3206750 w 4796476"/>
              <a:gd name="connsiteY4" fmla="*/ 0 h 3328878"/>
              <a:gd name="connsiteX0" fmla="*/ 3385014 w 4974740"/>
              <a:gd name="connsiteY0" fmla="*/ 0 h 3328878"/>
              <a:gd name="connsiteX1" fmla="*/ 4974740 w 4974740"/>
              <a:gd name="connsiteY1" fmla="*/ 469900 h 3328878"/>
              <a:gd name="connsiteX2" fmla="*/ 3412640 w 4974740"/>
              <a:gd name="connsiteY2" fmla="*/ 3328878 h 3328878"/>
              <a:gd name="connsiteX3" fmla="*/ 0 w 4974740"/>
              <a:gd name="connsiteY3" fmla="*/ 2535128 h 3328878"/>
              <a:gd name="connsiteX4" fmla="*/ 3385014 w 4974740"/>
              <a:gd name="connsiteY4" fmla="*/ 0 h 3328878"/>
              <a:gd name="connsiteX0" fmla="*/ 3385014 w 5020843"/>
              <a:gd name="connsiteY0" fmla="*/ 0 h 3328878"/>
              <a:gd name="connsiteX1" fmla="*/ 5020843 w 5020843"/>
              <a:gd name="connsiteY1" fmla="*/ 329407 h 3328878"/>
              <a:gd name="connsiteX2" fmla="*/ 3412640 w 5020843"/>
              <a:gd name="connsiteY2" fmla="*/ 3328878 h 3328878"/>
              <a:gd name="connsiteX3" fmla="*/ 0 w 5020843"/>
              <a:gd name="connsiteY3" fmla="*/ 2535128 h 3328878"/>
              <a:gd name="connsiteX4" fmla="*/ 3385014 w 5020843"/>
              <a:gd name="connsiteY4" fmla="*/ 0 h 3328878"/>
              <a:gd name="connsiteX0" fmla="*/ 3385014 w 5020843"/>
              <a:gd name="connsiteY0" fmla="*/ 0 h 3352690"/>
              <a:gd name="connsiteX1" fmla="*/ 5020843 w 5020843"/>
              <a:gd name="connsiteY1" fmla="*/ 329407 h 3352690"/>
              <a:gd name="connsiteX2" fmla="*/ 3597051 w 5020843"/>
              <a:gd name="connsiteY2" fmla="*/ 3352690 h 3352690"/>
              <a:gd name="connsiteX3" fmla="*/ 0 w 5020843"/>
              <a:gd name="connsiteY3" fmla="*/ 2535128 h 3352690"/>
              <a:gd name="connsiteX4" fmla="*/ 3385014 w 5020843"/>
              <a:gd name="connsiteY4" fmla="*/ 0 h 335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843" h="3352690">
                <a:moveTo>
                  <a:pt x="3385014" y="0"/>
                </a:moveTo>
                <a:lnTo>
                  <a:pt x="5020843" y="329407"/>
                </a:lnTo>
                <a:cubicBezTo>
                  <a:pt x="4758376" y="924683"/>
                  <a:pt x="3764268" y="2770114"/>
                  <a:pt x="3597051" y="3352690"/>
                </a:cubicBezTo>
                <a:lnTo>
                  <a:pt x="0" y="2535128"/>
                </a:lnTo>
                <a:lnTo>
                  <a:pt x="3385014"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73ED4F15-7E83-287A-981F-C4C080B510D2}"/>
              </a:ext>
            </a:extLst>
          </p:cNvPr>
          <p:cNvCxnSpPr>
            <a:cxnSpLocks/>
            <a:endCxn id="4" idx="0"/>
          </p:cNvCxnSpPr>
          <p:nvPr/>
        </p:nvCxnSpPr>
        <p:spPr>
          <a:xfrm flipH="1">
            <a:off x="5289509" y="1581150"/>
            <a:ext cx="1951524" cy="13593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a16="http://schemas.microsoft.com/office/drawing/2014/main" id="{D8FFF79D-590F-D124-DDF5-5DC14BB9E43F}"/>
              </a:ext>
            </a:extLst>
          </p:cNvPr>
          <p:cNvSpPr/>
          <p:nvPr/>
        </p:nvSpPr>
        <p:spPr>
          <a:xfrm>
            <a:off x="6012278" y="3417085"/>
            <a:ext cx="1502499" cy="2505869"/>
          </a:xfrm>
          <a:custGeom>
            <a:avLst/>
            <a:gdLst>
              <a:gd name="connsiteX0" fmla="*/ 0 w 950049"/>
              <a:gd name="connsiteY0" fmla="*/ 0 h 488950"/>
              <a:gd name="connsiteX1" fmla="*/ 950049 w 950049"/>
              <a:gd name="connsiteY1" fmla="*/ 0 h 488950"/>
              <a:gd name="connsiteX2" fmla="*/ 950049 w 950049"/>
              <a:gd name="connsiteY2" fmla="*/ 488950 h 488950"/>
              <a:gd name="connsiteX3" fmla="*/ 0 w 950049"/>
              <a:gd name="connsiteY3" fmla="*/ 488950 h 488950"/>
              <a:gd name="connsiteX4" fmla="*/ 0 w 950049"/>
              <a:gd name="connsiteY4" fmla="*/ 0 h 488950"/>
              <a:gd name="connsiteX0" fmla="*/ 0 w 950049"/>
              <a:gd name="connsiteY0" fmla="*/ 0 h 691356"/>
              <a:gd name="connsiteX1" fmla="*/ 950049 w 950049"/>
              <a:gd name="connsiteY1" fmla="*/ 0 h 691356"/>
              <a:gd name="connsiteX2" fmla="*/ 880993 w 950049"/>
              <a:gd name="connsiteY2" fmla="*/ 691356 h 691356"/>
              <a:gd name="connsiteX3" fmla="*/ 0 w 950049"/>
              <a:gd name="connsiteY3" fmla="*/ 488950 h 691356"/>
              <a:gd name="connsiteX4" fmla="*/ 0 w 950049"/>
              <a:gd name="connsiteY4" fmla="*/ 0 h 691356"/>
              <a:gd name="connsiteX0" fmla="*/ 19050 w 969099"/>
              <a:gd name="connsiteY0" fmla="*/ 0 h 691356"/>
              <a:gd name="connsiteX1" fmla="*/ 969099 w 969099"/>
              <a:gd name="connsiteY1" fmla="*/ 0 h 691356"/>
              <a:gd name="connsiteX2" fmla="*/ 900043 w 969099"/>
              <a:gd name="connsiteY2" fmla="*/ 691356 h 691356"/>
              <a:gd name="connsiteX3" fmla="*/ 0 w 969099"/>
              <a:gd name="connsiteY3" fmla="*/ 498475 h 691356"/>
              <a:gd name="connsiteX4" fmla="*/ 19050 w 969099"/>
              <a:gd name="connsiteY4" fmla="*/ 0 h 691356"/>
              <a:gd name="connsiteX0" fmla="*/ 547687 w 969099"/>
              <a:gd name="connsiteY0" fmla="*/ 0 h 1253331"/>
              <a:gd name="connsiteX1" fmla="*/ 969099 w 969099"/>
              <a:gd name="connsiteY1" fmla="*/ 561975 h 1253331"/>
              <a:gd name="connsiteX2" fmla="*/ 900043 w 969099"/>
              <a:gd name="connsiteY2" fmla="*/ 1253331 h 1253331"/>
              <a:gd name="connsiteX3" fmla="*/ 0 w 969099"/>
              <a:gd name="connsiteY3" fmla="*/ 1060450 h 1253331"/>
              <a:gd name="connsiteX4" fmla="*/ 547687 w 969099"/>
              <a:gd name="connsiteY4" fmla="*/ 0 h 1253331"/>
              <a:gd name="connsiteX0" fmla="*/ 547687 w 1140549"/>
              <a:gd name="connsiteY0" fmla="*/ 0 h 1253331"/>
              <a:gd name="connsiteX1" fmla="*/ 1140549 w 1140549"/>
              <a:gd name="connsiteY1" fmla="*/ 88107 h 1253331"/>
              <a:gd name="connsiteX2" fmla="*/ 900043 w 1140549"/>
              <a:gd name="connsiteY2" fmla="*/ 1253331 h 1253331"/>
              <a:gd name="connsiteX3" fmla="*/ 0 w 1140549"/>
              <a:gd name="connsiteY3" fmla="*/ 1060450 h 1253331"/>
              <a:gd name="connsiteX4" fmla="*/ 547687 w 1140549"/>
              <a:gd name="connsiteY4" fmla="*/ 0 h 1253331"/>
              <a:gd name="connsiteX0" fmla="*/ 547687 w 1440586"/>
              <a:gd name="connsiteY0" fmla="*/ 852487 h 2105818"/>
              <a:gd name="connsiteX1" fmla="*/ 1440586 w 1440586"/>
              <a:gd name="connsiteY1" fmla="*/ 0 h 2105818"/>
              <a:gd name="connsiteX2" fmla="*/ 900043 w 1440586"/>
              <a:gd name="connsiteY2" fmla="*/ 2105818 h 2105818"/>
              <a:gd name="connsiteX3" fmla="*/ 0 w 1440586"/>
              <a:gd name="connsiteY3" fmla="*/ 1912937 h 2105818"/>
              <a:gd name="connsiteX4" fmla="*/ 547687 w 1440586"/>
              <a:gd name="connsiteY4" fmla="*/ 852487 h 2105818"/>
              <a:gd name="connsiteX0" fmla="*/ 1150144 w 1440586"/>
              <a:gd name="connsiteY0" fmla="*/ 0 h 2224881"/>
              <a:gd name="connsiteX1" fmla="*/ 1440586 w 1440586"/>
              <a:gd name="connsiteY1" fmla="*/ 119063 h 2224881"/>
              <a:gd name="connsiteX2" fmla="*/ 900043 w 1440586"/>
              <a:gd name="connsiteY2" fmla="*/ 2224881 h 2224881"/>
              <a:gd name="connsiteX3" fmla="*/ 0 w 1440586"/>
              <a:gd name="connsiteY3" fmla="*/ 2032000 h 2224881"/>
              <a:gd name="connsiteX4" fmla="*/ 1150144 w 1440586"/>
              <a:gd name="connsiteY4" fmla="*/ 0 h 2224881"/>
              <a:gd name="connsiteX0" fmla="*/ 1312069 w 1440586"/>
              <a:gd name="connsiteY0" fmla="*/ 0 h 2505869"/>
              <a:gd name="connsiteX1" fmla="*/ 1440586 w 1440586"/>
              <a:gd name="connsiteY1" fmla="*/ 400051 h 2505869"/>
              <a:gd name="connsiteX2" fmla="*/ 900043 w 1440586"/>
              <a:gd name="connsiteY2" fmla="*/ 2505869 h 2505869"/>
              <a:gd name="connsiteX3" fmla="*/ 0 w 1440586"/>
              <a:gd name="connsiteY3" fmla="*/ 2312988 h 2505869"/>
              <a:gd name="connsiteX4" fmla="*/ 1312069 w 1440586"/>
              <a:gd name="connsiteY4" fmla="*/ 0 h 2505869"/>
              <a:gd name="connsiteX0" fmla="*/ 1312069 w 1440586"/>
              <a:gd name="connsiteY0" fmla="*/ 0 h 2505869"/>
              <a:gd name="connsiteX1" fmla="*/ 1440586 w 1440586"/>
              <a:gd name="connsiteY1" fmla="*/ 400051 h 2505869"/>
              <a:gd name="connsiteX2" fmla="*/ 900043 w 1440586"/>
              <a:gd name="connsiteY2" fmla="*/ 2505869 h 2505869"/>
              <a:gd name="connsiteX3" fmla="*/ 0 w 1440586"/>
              <a:gd name="connsiteY3" fmla="*/ 2312988 h 2505869"/>
              <a:gd name="connsiteX4" fmla="*/ 1312069 w 1440586"/>
              <a:gd name="connsiteY4" fmla="*/ 0 h 2505869"/>
              <a:gd name="connsiteX0" fmla="*/ 1373982 w 1502499"/>
              <a:gd name="connsiteY0" fmla="*/ 0 h 2505869"/>
              <a:gd name="connsiteX1" fmla="*/ 1502499 w 1502499"/>
              <a:gd name="connsiteY1" fmla="*/ 400051 h 2505869"/>
              <a:gd name="connsiteX2" fmla="*/ 961956 w 1502499"/>
              <a:gd name="connsiteY2" fmla="*/ 2505869 h 2505869"/>
              <a:gd name="connsiteX3" fmla="*/ 0 w 1502499"/>
              <a:gd name="connsiteY3" fmla="*/ 2303463 h 2505869"/>
              <a:gd name="connsiteX4" fmla="*/ 1373982 w 1502499"/>
              <a:gd name="connsiteY4" fmla="*/ 0 h 2505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499" h="2505869">
                <a:moveTo>
                  <a:pt x="1373982" y="0"/>
                </a:moveTo>
                <a:lnTo>
                  <a:pt x="1502499" y="400051"/>
                </a:lnTo>
                <a:lnTo>
                  <a:pt x="961956" y="2505869"/>
                </a:lnTo>
                <a:lnTo>
                  <a:pt x="0" y="2303463"/>
                </a:lnTo>
                <a:cubicBezTo>
                  <a:pt x="437356" y="1532467"/>
                  <a:pt x="307976" y="547159"/>
                  <a:pt x="1373982" y="0"/>
                </a:cubicBez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B3FC255D-C2D1-0C73-8EFF-486EAA2019CC}"/>
              </a:ext>
            </a:extLst>
          </p:cNvPr>
          <p:cNvSpPr/>
          <p:nvPr/>
        </p:nvSpPr>
        <p:spPr>
          <a:xfrm>
            <a:off x="6437240" y="3184525"/>
            <a:ext cx="1038156" cy="488950"/>
          </a:xfrm>
          <a:custGeom>
            <a:avLst/>
            <a:gdLst>
              <a:gd name="connsiteX0" fmla="*/ 0 w 950049"/>
              <a:gd name="connsiteY0" fmla="*/ 0 h 488950"/>
              <a:gd name="connsiteX1" fmla="*/ 950049 w 950049"/>
              <a:gd name="connsiteY1" fmla="*/ 0 h 488950"/>
              <a:gd name="connsiteX2" fmla="*/ 950049 w 950049"/>
              <a:gd name="connsiteY2" fmla="*/ 488950 h 488950"/>
              <a:gd name="connsiteX3" fmla="*/ 0 w 950049"/>
              <a:gd name="connsiteY3" fmla="*/ 488950 h 488950"/>
              <a:gd name="connsiteX4" fmla="*/ 0 w 950049"/>
              <a:gd name="connsiteY4" fmla="*/ 0 h 488950"/>
              <a:gd name="connsiteX0" fmla="*/ 0 w 1038156"/>
              <a:gd name="connsiteY0" fmla="*/ 0 h 488950"/>
              <a:gd name="connsiteX1" fmla="*/ 1038156 w 1038156"/>
              <a:gd name="connsiteY1" fmla="*/ 76200 h 488950"/>
              <a:gd name="connsiteX2" fmla="*/ 950049 w 1038156"/>
              <a:gd name="connsiteY2" fmla="*/ 488950 h 488950"/>
              <a:gd name="connsiteX3" fmla="*/ 0 w 1038156"/>
              <a:gd name="connsiteY3" fmla="*/ 488950 h 488950"/>
              <a:gd name="connsiteX4" fmla="*/ 0 w 1038156"/>
              <a:gd name="connsiteY4" fmla="*/ 0 h 488950"/>
              <a:gd name="connsiteX0" fmla="*/ 0 w 1038156"/>
              <a:gd name="connsiteY0" fmla="*/ 0 h 488950"/>
              <a:gd name="connsiteX1" fmla="*/ 1038156 w 1038156"/>
              <a:gd name="connsiteY1" fmla="*/ 76200 h 488950"/>
              <a:gd name="connsiteX2" fmla="*/ 1000055 w 1038156"/>
              <a:gd name="connsiteY2" fmla="*/ 393700 h 488950"/>
              <a:gd name="connsiteX3" fmla="*/ 0 w 1038156"/>
              <a:gd name="connsiteY3" fmla="*/ 488950 h 488950"/>
              <a:gd name="connsiteX4" fmla="*/ 0 w 1038156"/>
              <a:gd name="connsiteY4" fmla="*/ 0 h 488950"/>
              <a:gd name="connsiteX0" fmla="*/ 0 w 1038156"/>
              <a:gd name="connsiteY0" fmla="*/ 0 h 488950"/>
              <a:gd name="connsiteX1" fmla="*/ 1038156 w 1038156"/>
              <a:gd name="connsiteY1" fmla="*/ 76200 h 488950"/>
              <a:gd name="connsiteX2" fmla="*/ 1000055 w 1038156"/>
              <a:gd name="connsiteY2" fmla="*/ 393700 h 488950"/>
              <a:gd name="connsiteX3" fmla="*/ 0 w 1038156"/>
              <a:gd name="connsiteY3" fmla="*/ 488950 h 488950"/>
              <a:gd name="connsiteX4" fmla="*/ 0 w 1038156"/>
              <a:gd name="connsiteY4" fmla="*/ 0 h 488950"/>
              <a:gd name="connsiteX0" fmla="*/ 0 w 1038156"/>
              <a:gd name="connsiteY0" fmla="*/ 0 h 488950"/>
              <a:gd name="connsiteX1" fmla="*/ 1038156 w 1038156"/>
              <a:gd name="connsiteY1" fmla="*/ 76200 h 488950"/>
              <a:gd name="connsiteX2" fmla="*/ 1009580 w 1038156"/>
              <a:gd name="connsiteY2" fmla="*/ 393700 h 488950"/>
              <a:gd name="connsiteX3" fmla="*/ 0 w 1038156"/>
              <a:gd name="connsiteY3" fmla="*/ 488950 h 488950"/>
              <a:gd name="connsiteX4" fmla="*/ 0 w 1038156"/>
              <a:gd name="connsiteY4" fmla="*/ 0 h 4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56" h="488950">
                <a:moveTo>
                  <a:pt x="0" y="0"/>
                </a:moveTo>
                <a:lnTo>
                  <a:pt x="1038156" y="76200"/>
                </a:lnTo>
                <a:cubicBezTo>
                  <a:pt x="1025456" y="182033"/>
                  <a:pt x="1003230" y="283105"/>
                  <a:pt x="1009580" y="393700"/>
                </a:cubicBezTo>
                <a:lnTo>
                  <a:pt x="0" y="488950"/>
                </a:lnTo>
                <a:lnTo>
                  <a:pt x="0"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c 5">
            <a:extLst>
              <a:ext uri="{FF2B5EF4-FFF2-40B4-BE49-F238E27FC236}">
                <a16:creationId xmlns:a16="http://schemas.microsoft.com/office/drawing/2014/main" id="{668A69BF-A00C-DDEA-AC79-759DEAC78ACE}"/>
              </a:ext>
            </a:extLst>
          </p:cNvPr>
          <p:cNvSpPr/>
          <p:nvPr/>
        </p:nvSpPr>
        <p:spPr>
          <a:xfrm rot="11381424">
            <a:off x="7417571" y="2563493"/>
            <a:ext cx="5392132" cy="2554664"/>
          </a:xfrm>
          <a:prstGeom prst="arc">
            <a:avLst>
              <a:gd name="adj1" fmla="val 16200000"/>
              <a:gd name="adj2" fmla="val 166971"/>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5E24B37B-DC73-5E26-C355-9263093BA7BE}"/>
              </a:ext>
            </a:extLst>
          </p:cNvPr>
          <p:cNvCxnSpPr>
            <a:cxnSpLocks/>
            <a:stCxn id="15" idx="1"/>
            <a:endCxn id="6" idx="2"/>
          </p:cNvCxnSpPr>
          <p:nvPr/>
        </p:nvCxnSpPr>
        <p:spPr>
          <a:xfrm flipH="1">
            <a:off x="7491861" y="1766612"/>
            <a:ext cx="738182" cy="14942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C9E59781-A5FA-493D-458D-F758D725142D}"/>
              </a:ext>
            </a:extLst>
          </p:cNvPr>
          <p:cNvSpPr/>
          <p:nvPr/>
        </p:nvSpPr>
        <p:spPr>
          <a:xfrm>
            <a:off x="496497" y="3417086"/>
            <a:ext cx="4023450" cy="1549400"/>
          </a:xfrm>
          <a:custGeom>
            <a:avLst/>
            <a:gdLst>
              <a:gd name="connsiteX0" fmla="*/ 0 w 950049"/>
              <a:gd name="connsiteY0" fmla="*/ 0 h 488950"/>
              <a:gd name="connsiteX1" fmla="*/ 950049 w 950049"/>
              <a:gd name="connsiteY1" fmla="*/ 0 h 488950"/>
              <a:gd name="connsiteX2" fmla="*/ 950049 w 950049"/>
              <a:gd name="connsiteY2" fmla="*/ 488950 h 488950"/>
              <a:gd name="connsiteX3" fmla="*/ 0 w 950049"/>
              <a:gd name="connsiteY3" fmla="*/ 488950 h 488950"/>
              <a:gd name="connsiteX4" fmla="*/ 0 w 950049"/>
              <a:gd name="connsiteY4" fmla="*/ 0 h 488950"/>
              <a:gd name="connsiteX0" fmla="*/ 996950 w 1946999"/>
              <a:gd name="connsiteY0" fmla="*/ 0 h 1038225"/>
              <a:gd name="connsiteX1" fmla="*/ 1946999 w 1946999"/>
              <a:gd name="connsiteY1" fmla="*/ 0 h 1038225"/>
              <a:gd name="connsiteX2" fmla="*/ 1946999 w 1946999"/>
              <a:gd name="connsiteY2" fmla="*/ 488950 h 1038225"/>
              <a:gd name="connsiteX3" fmla="*/ 0 w 1946999"/>
              <a:gd name="connsiteY3" fmla="*/ 1038225 h 1038225"/>
              <a:gd name="connsiteX4" fmla="*/ 996950 w 1946999"/>
              <a:gd name="connsiteY4" fmla="*/ 0 h 1038225"/>
              <a:gd name="connsiteX0" fmla="*/ 965200 w 1946999"/>
              <a:gd name="connsiteY0" fmla="*/ 0 h 1054100"/>
              <a:gd name="connsiteX1" fmla="*/ 1946999 w 1946999"/>
              <a:gd name="connsiteY1" fmla="*/ 15875 h 1054100"/>
              <a:gd name="connsiteX2" fmla="*/ 1946999 w 1946999"/>
              <a:gd name="connsiteY2" fmla="*/ 504825 h 1054100"/>
              <a:gd name="connsiteX3" fmla="*/ 0 w 1946999"/>
              <a:gd name="connsiteY3" fmla="*/ 1054100 h 1054100"/>
              <a:gd name="connsiteX4" fmla="*/ 965200 w 1946999"/>
              <a:gd name="connsiteY4" fmla="*/ 0 h 1054100"/>
              <a:gd name="connsiteX0" fmla="*/ 965200 w 1946999"/>
              <a:gd name="connsiteY0" fmla="*/ 0 h 1054100"/>
              <a:gd name="connsiteX1" fmla="*/ 1940649 w 1946999"/>
              <a:gd name="connsiteY1" fmla="*/ 38100 h 1054100"/>
              <a:gd name="connsiteX2" fmla="*/ 1946999 w 1946999"/>
              <a:gd name="connsiteY2" fmla="*/ 504825 h 1054100"/>
              <a:gd name="connsiteX3" fmla="*/ 0 w 1946999"/>
              <a:gd name="connsiteY3" fmla="*/ 1054100 h 1054100"/>
              <a:gd name="connsiteX4" fmla="*/ 965200 w 1946999"/>
              <a:gd name="connsiteY4" fmla="*/ 0 h 1054100"/>
              <a:gd name="connsiteX0" fmla="*/ 965200 w 2032724"/>
              <a:gd name="connsiteY0" fmla="*/ 0 h 1352550"/>
              <a:gd name="connsiteX1" fmla="*/ 1940649 w 2032724"/>
              <a:gd name="connsiteY1" fmla="*/ 38100 h 1352550"/>
              <a:gd name="connsiteX2" fmla="*/ 2032724 w 2032724"/>
              <a:gd name="connsiteY2" fmla="*/ 1352550 h 1352550"/>
              <a:gd name="connsiteX3" fmla="*/ 0 w 2032724"/>
              <a:gd name="connsiteY3" fmla="*/ 1054100 h 1352550"/>
              <a:gd name="connsiteX4" fmla="*/ 965200 w 2032724"/>
              <a:gd name="connsiteY4" fmla="*/ 0 h 1352550"/>
              <a:gd name="connsiteX0" fmla="*/ 965200 w 2080349"/>
              <a:gd name="connsiteY0" fmla="*/ 0 h 1533525"/>
              <a:gd name="connsiteX1" fmla="*/ 1940649 w 2080349"/>
              <a:gd name="connsiteY1" fmla="*/ 38100 h 1533525"/>
              <a:gd name="connsiteX2" fmla="*/ 2080349 w 2080349"/>
              <a:gd name="connsiteY2" fmla="*/ 1533525 h 1533525"/>
              <a:gd name="connsiteX3" fmla="*/ 0 w 2080349"/>
              <a:gd name="connsiteY3" fmla="*/ 1054100 h 1533525"/>
              <a:gd name="connsiteX4" fmla="*/ 965200 w 2080349"/>
              <a:gd name="connsiteY4" fmla="*/ 0 h 1533525"/>
              <a:gd name="connsiteX0" fmla="*/ 965200 w 4023450"/>
              <a:gd name="connsiteY0" fmla="*/ 0 h 1533525"/>
              <a:gd name="connsiteX1" fmla="*/ 4023449 w 4023450"/>
              <a:gd name="connsiteY1" fmla="*/ 88900 h 1533525"/>
              <a:gd name="connsiteX2" fmla="*/ 2080349 w 4023450"/>
              <a:gd name="connsiteY2" fmla="*/ 1533525 h 1533525"/>
              <a:gd name="connsiteX3" fmla="*/ 0 w 4023450"/>
              <a:gd name="connsiteY3" fmla="*/ 1054100 h 1533525"/>
              <a:gd name="connsiteX4" fmla="*/ 965200 w 4023450"/>
              <a:gd name="connsiteY4" fmla="*/ 0 h 1533525"/>
              <a:gd name="connsiteX0" fmla="*/ 965200 w 4023450"/>
              <a:gd name="connsiteY0" fmla="*/ 0 h 1549400"/>
              <a:gd name="connsiteX1" fmla="*/ 4023449 w 4023450"/>
              <a:gd name="connsiteY1" fmla="*/ 88900 h 1549400"/>
              <a:gd name="connsiteX2" fmla="*/ 2188299 w 4023450"/>
              <a:gd name="connsiteY2" fmla="*/ 1549400 h 1549400"/>
              <a:gd name="connsiteX3" fmla="*/ 0 w 4023450"/>
              <a:gd name="connsiteY3" fmla="*/ 1054100 h 1549400"/>
              <a:gd name="connsiteX4" fmla="*/ 965200 w 4023450"/>
              <a:gd name="connsiteY4" fmla="*/ 0 h 154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450" h="1549400">
                <a:moveTo>
                  <a:pt x="965200" y="0"/>
                </a:moveTo>
                <a:lnTo>
                  <a:pt x="4023449" y="88900"/>
                </a:lnTo>
                <a:cubicBezTo>
                  <a:pt x="4025566" y="244475"/>
                  <a:pt x="2186182" y="1393825"/>
                  <a:pt x="2188299" y="1549400"/>
                </a:cubicBezTo>
                <a:lnTo>
                  <a:pt x="0" y="1054100"/>
                </a:lnTo>
                <a:lnTo>
                  <a:pt x="965200"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0FB5E252-1B90-4114-72BA-6B59259F452D}"/>
              </a:ext>
            </a:extLst>
          </p:cNvPr>
          <p:cNvSpPr/>
          <p:nvPr/>
        </p:nvSpPr>
        <p:spPr>
          <a:xfrm rot="21042368">
            <a:off x="3684107" y="3079314"/>
            <a:ext cx="1674530" cy="504014"/>
          </a:xfrm>
          <a:custGeom>
            <a:avLst/>
            <a:gdLst>
              <a:gd name="connsiteX0" fmla="*/ 0 w 950049"/>
              <a:gd name="connsiteY0" fmla="*/ 0 h 488950"/>
              <a:gd name="connsiteX1" fmla="*/ 950049 w 950049"/>
              <a:gd name="connsiteY1" fmla="*/ 0 h 488950"/>
              <a:gd name="connsiteX2" fmla="*/ 950049 w 950049"/>
              <a:gd name="connsiteY2" fmla="*/ 488950 h 488950"/>
              <a:gd name="connsiteX3" fmla="*/ 0 w 950049"/>
              <a:gd name="connsiteY3" fmla="*/ 488950 h 488950"/>
              <a:gd name="connsiteX4" fmla="*/ 0 w 950049"/>
              <a:gd name="connsiteY4" fmla="*/ 0 h 488950"/>
              <a:gd name="connsiteX0" fmla="*/ 0 w 1684487"/>
              <a:gd name="connsiteY0" fmla="*/ 123517 h 488950"/>
              <a:gd name="connsiteX1" fmla="*/ 1684487 w 1684487"/>
              <a:gd name="connsiteY1" fmla="*/ 0 h 488950"/>
              <a:gd name="connsiteX2" fmla="*/ 1684487 w 1684487"/>
              <a:gd name="connsiteY2" fmla="*/ 488950 h 488950"/>
              <a:gd name="connsiteX3" fmla="*/ 734438 w 1684487"/>
              <a:gd name="connsiteY3" fmla="*/ 488950 h 488950"/>
              <a:gd name="connsiteX4" fmla="*/ 0 w 1684487"/>
              <a:gd name="connsiteY4" fmla="*/ 123517 h 488950"/>
              <a:gd name="connsiteX0" fmla="*/ 0 w 1684487"/>
              <a:gd name="connsiteY0" fmla="*/ 123517 h 488950"/>
              <a:gd name="connsiteX1" fmla="*/ 1684487 w 1684487"/>
              <a:gd name="connsiteY1" fmla="*/ 0 h 488950"/>
              <a:gd name="connsiteX2" fmla="*/ 1252303 w 1684487"/>
              <a:gd name="connsiteY2" fmla="*/ 357901 h 488950"/>
              <a:gd name="connsiteX3" fmla="*/ 734438 w 1684487"/>
              <a:gd name="connsiteY3" fmla="*/ 488950 h 488950"/>
              <a:gd name="connsiteX4" fmla="*/ 0 w 1684487"/>
              <a:gd name="connsiteY4" fmla="*/ 123517 h 488950"/>
              <a:gd name="connsiteX0" fmla="*/ 1023 w 1685510"/>
              <a:gd name="connsiteY0" fmla="*/ 123517 h 357901"/>
              <a:gd name="connsiteX1" fmla="*/ 1685510 w 1685510"/>
              <a:gd name="connsiteY1" fmla="*/ 0 h 357901"/>
              <a:gd name="connsiteX2" fmla="*/ 1253326 w 1685510"/>
              <a:gd name="connsiteY2" fmla="*/ 357901 h 357901"/>
              <a:gd name="connsiteX3" fmla="*/ 0 w 1685510"/>
              <a:gd name="connsiteY3" fmla="*/ 264838 h 357901"/>
              <a:gd name="connsiteX4" fmla="*/ 1023 w 1685510"/>
              <a:gd name="connsiteY4" fmla="*/ 123517 h 357901"/>
              <a:gd name="connsiteX0" fmla="*/ 1023 w 1685510"/>
              <a:gd name="connsiteY0" fmla="*/ 123517 h 497392"/>
              <a:gd name="connsiteX1" fmla="*/ 1685510 w 1685510"/>
              <a:gd name="connsiteY1" fmla="*/ 0 h 497392"/>
              <a:gd name="connsiteX2" fmla="*/ 1253326 w 1685510"/>
              <a:gd name="connsiteY2" fmla="*/ 357901 h 497392"/>
              <a:gd name="connsiteX3" fmla="*/ 0 w 1685510"/>
              <a:gd name="connsiteY3" fmla="*/ 264838 h 497392"/>
              <a:gd name="connsiteX4" fmla="*/ 1023 w 1685510"/>
              <a:gd name="connsiteY4" fmla="*/ 123517 h 497392"/>
              <a:gd name="connsiteX0" fmla="*/ 1023 w 1674530"/>
              <a:gd name="connsiteY0" fmla="*/ 130139 h 504014"/>
              <a:gd name="connsiteX1" fmla="*/ 1674530 w 1674530"/>
              <a:gd name="connsiteY1" fmla="*/ 0 h 504014"/>
              <a:gd name="connsiteX2" fmla="*/ 1253326 w 1674530"/>
              <a:gd name="connsiteY2" fmla="*/ 364523 h 504014"/>
              <a:gd name="connsiteX3" fmla="*/ 0 w 1674530"/>
              <a:gd name="connsiteY3" fmla="*/ 271460 h 504014"/>
              <a:gd name="connsiteX4" fmla="*/ 1023 w 1674530"/>
              <a:gd name="connsiteY4" fmla="*/ 130139 h 504014"/>
              <a:gd name="connsiteX0" fmla="*/ 39691 w 1674530"/>
              <a:gd name="connsiteY0" fmla="*/ 100273 h 504014"/>
              <a:gd name="connsiteX1" fmla="*/ 1674530 w 1674530"/>
              <a:gd name="connsiteY1" fmla="*/ 0 h 504014"/>
              <a:gd name="connsiteX2" fmla="*/ 1253326 w 1674530"/>
              <a:gd name="connsiteY2" fmla="*/ 364523 h 504014"/>
              <a:gd name="connsiteX3" fmla="*/ 0 w 1674530"/>
              <a:gd name="connsiteY3" fmla="*/ 271460 h 504014"/>
              <a:gd name="connsiteX4" fmla="*/ 39691 w 1674530"/>
              <a:gd name="connsiteY4" fmla="*/ 100273 h 504014"/>
              <a:gd name="connsiteX0" fmla="*/ 39691 w 1674530"/>
              <a:gd name="connsiteY0" fmla="*/ 100273 h 504014"/>
              <a:gd name="connsiteX1" fmla="*/ 1674530 w 1674530"/>
              <a:gd name="connsiteY1" fmla="*/ 0 h 504014"/>
              <a:gd name="connsiteX2" fmla="*/ 1253326 w 1674530"/>
              <a:gd name="connsiteY2" fmla="*/ 364523 h 504014"/>
              <a:gd name="connsiteX3" fmla="*/ 0 w 1674530"/>
              <a:gd name="connsiteY3" fmla="*/ 271460 h 504014"/>
              <a:gd name="connsiteX4" fmla="*/ 39691 w 1674530"/>
              <a:gd name="connsiteY4" fmla="*/ 100273 h 50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530" h="504014">
                <a:moveTo>
                  <a:pt x="39691" y="100273"/>
                </a:moveTo>
                <a:cubicBezTo>
                  <a:pt x="587884" y="105987"/>
                  <a:pt x="1129584" y="33424"/>
                  <a:pt x="1674530" y="0"/>
                </a:cubicBezTo>
                <a:lnTo>
                  <a:pt x="1253326" y="364523"/>
                </a:lnTo>
                <a:cubicBezTo>
                  <a:pt x="835551" y="333502"/>
                  <a:pt x="452764" y="752185"/>
                  <a:pt x="0" y="271460"/>
                </a:cubicBezTo>
                <a:lnTo>
                  <a:pt x="39691" y="100273"/>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B261F672-7EF1-1011-48CC-9D2D61712612}"/>
              </a:ext>
            </a:extLst>
          </p:cNvPr>
          <p:cNvSpPr/>
          <p:nvPr/>
        </p:nvSpPr>
        <p:spPr>
          <a:xfrm rot="20716900">
            <a:off x="2217045" y="3231646"/>
            <a:ext cx="1566486" cy="766595"/>
          </a:xfrm>
          <a:custGeom>
            <a:avLst/>
            <a:gdLst>
              <a:gd name="connsiteX0" fmla="*/ 0 w 950049"/>
              <a:gd name="connsiteY0" fmla="*/ 0 h 488950"/>
              <a:gd name="connsiteX1" fmla="*/ 950049 w 950049"/>
              <a:gd name="connsiteY1" fmla="*/ 0 h 488950"/>
              <a:gd name="connsiteX2" fmla="*/ 950049 w 950049"/>
              <a:gd name="connsiteY2" fmla="*/ 488950 h 488950"/>
              <a:gd name="connsiteX3" fmla="*/ 0 w 950049"/>
              <a:gd name="connsiteY3" fmla="*/ 488950 h 488950"/>
              <a:gd name="connsiteX4" fmla="*/ 0 w 950049"/>
              <a:gd name="connsiteY4" fmla="*/ 0 h 488950"/>
              <a:gd name="connsiteX0" fmla="*/ 0 w 1566486"/>
              <a:gd name="connsiteY0" fmla="*/ 0 h 766595"/>
              <a:gd name="connsiteX1" fmla="*/ 1566486 w 1566486"/>
              <a:gd name="connsiteY1" fmla="*/ 277645 h 766595"/>
              <a:gd name="connsiteX2" fmla="*/ 1566486 w 1566486"/>
              <a:gd name="connsiteY2" fmla="*/ 766595 h 766595"/>
              <a:gd name="connsiteX3" fmla="*/ 616437 w 1566486"/>
              <a:gd name="connsiteY3" fmla="*/ 766595 h 766595"/>
              <a:gd name="connsiteX4" fmla="*/ 0 w 1566486"/>
              <a:gd name="connsiteY4" fmla="*/ 0 h 766595"/>
              <a:gd name="connsiteX0" fmla="*/ 0 w 1566486"/>
              <a:gd name="connsiteY0" fmla="*/ 0 h 766595"/>
              <a:gd name="connsiteX1" fmla="*/ 1566486 w 1566486"/>
              <a:gd name="connsiteY1" fmla="*/ 277645 h 766595"/>
              <a:gd name="connsiteX2" fmla="*/ 1566486 w 1566486"/>
              <a:gd name="connsiteY2" fmla="*/ 766595 h 766595"/>
              <a:gd name="connsiteX3" fmla="*/ 616437 w 1566486"/>
              <a:gd name="connsiteY3" fmla="*/ 766595 h 766595"/>
              <a:gd name="connsiteX4" fmla="*/ 0 w 1566486"/>
              <a:gd name="connsiteY4" fmla="*/ 0 h 766595"/>
              <a:gd name="connsiteX0" fmla="*/ 0 w 1566486"/>
              <a:gd name="connsiteY0" fmla="*/ 0 h 766595"/>
              <a:gd name="connsiteX1" fmla="*/ 1566486 w 1566486"/>
              <a:gd name="connsiteY1" fmla="*/ 277645 h 766595"/>
              <a:gd name="connsiteX2" fmla="*/ 1566486 w 1566486"/>
              <a:gd name="connsiteY2" fmla="*/ 766595 h 766595"/>
              <a:gd name="connsiteX3" fmla="*/ 616437 w 1566486"/>
              <a:gd name="connsiteY3" fmla="*/ 766595 h 766595"/>
              <a:gd name="connsiteX4" fmla="*/ 0 w 1566486"/>
              <a:gd name="connsiteY4" fmla="*/ 0 h 76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486" h="766595">
                <a:moveTo>
                  <a:pt x="0" y="0"/>
                </a:moveTo>
                <a:cubicBezTo>
                  <a:pt x="511879" y="131701"/>
                  <a:pt x="1044324" y="185097"/>
                  <a:pt x="1566486" y="277645"/>
                </a:cubicBezTo>
                <a:lnTo>
                  <a:pt x="1566486" y="766595"/>
                </a:lnTo>
                <a:lnTo>
                  <a:pt x="616437" y="766595"/>
                </a:lnTo>
                <a:lnTo>
                  <a:pt x="0"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c 3">
            <a:extLst>
              <a:ext uri="{FF2B5EF4-FFF2-40B4-BE49-F238E27FC236}">
                <a16:creationId xmlns:a16="http://schemas.microsoft.com/office/drawing/2014/main" id="{61A89866-9B6D-8358-AC44-48A76CC0F625}"/>
              </a:ext>
            </a:extLst>
          </p:cNvPr>
          <p:cNvSpPr/>
          <p:nvPr/>
        </p:nvSpPr>
        <p:spPr>
          <a:xfrm rot="10194659">
            <a:off x="-117894" y="724157"/>
            <a:ext cx="7719941" cy="2554664"/>
          </a:xfrm>
          <a:prstGeom prst="arc">
            <a:avLst>
              <a:gd name="adj1" fmla="val 13280314"/>
              <a:gd name="adj2" fmla="val 20310102"/>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7" name="Rectangle 76">
            <a:extLst>
              <a:ext uri="{FF2B5EF4-FFF2-40B4-BE49-F238E27FC236}">
                <a16:creationId xmlns:a16="http://schemas.microsoft.com/office/drawing/2014/main" id="{5FDEB65E-518F-4099-68D3-8EFC4E883546}"/>
              </a:ext>
            </a:extLst>
          </p:cNvPr>
          <p:cNvSpPr/>
          <p:nvPr/>
        </p:nvSpPr>
        <p:spPr>
          <a:xfrm rot="19606154">
            <a:off x="97947" y="3524452"/>
            <a:ext cx="2217532" cy="488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9E00458D-4361-06B8-0E79-93E4983A4057}"/>
              </a:ext>
            </a:extLst>
          </p:cNvPr>
          <p:cNvSpPr/>
          <p:nvPr/>
        </p:nvSpPr>
        <p:spPr>
          <a:xfrm rot="15949068">
            <a:off x="7328071" y="3481972"/>
            <a:ext cx="5043465" cy="1241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057C6ABE-09CE-ED02-82BB-933C06D1DF18}"/>
              </a:ext>
            </a:extLst>
          </p:cNvPr>
          <p:cNvCxnSpPr>
            <a:cxnSpLocks/>
            <a:stCxn id="97" idx="3"/>
          </p:cNvCxnSpPr>
          <p:nvPr/>
        </p:nvCxnSpPr>
        <p:spPr>
          <a:xfrm>
            <a:off x="582074" y="4474358"/>
            <a:ext cx="8832911" cy="19835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28371E37-6D01-6E09-37A9-EBAB02EE2FFB}"/>
              </a:ext>
            </a:extLst>
          </p:cNvPr>
          <p:cNvSpPr/>
          <p:nvPr/>
        </p:nvSpPr>
        <p:spPr>
          <a:xfrm>
            <a:off x="2203451" y="1578581"/>
            <a:ext cx="5017370" cy="1821656"/>
          </a:xfrm>
          <a:custGeom>
            <a:avLst/>
            <a:gdLst>
              <a:gd name="connsiteX0" fmla="*/ 0 w 3189364"/>
              <a:gd name="connsiteY0" fmla="*/ 0 h 488950"/>
              <a:gd name="connsiteX1" fmla="*/ 3189364 w 3189364"/>
              <a:gd name="connsiteY1" fmla="*/ 0 h 488950"/>
              <a:gd name="connsiteX2" fmla="*/ 3189364 w 3189364"/>
              <a:gd name="connsiteY2" fmla="*/ 488950 h 488950"/>
              <a:gd name="connsiteX3" fmla="*/ 0 w 3189364"/>
              <a:gd name="connsiteY3" fmla="*/ 488950 h 488950"/>
              <a:gd name="connsiteX4" fmla="*/ 0 w 3189364"/>
              <a:gd name="connsiteY4" fmla="*/ 0 h 488950"/>
              <a:gd name="connsiteX0" fmla="*/ 0 w 3189364"/>
              <a:gd name="connsiteY0" fmla="*/ 0 h 1327150"/>
              <a:gd name="connsiteX1" fmla="*/ 3189364 w 3189364"/>
              <a:gd name="connsiteY1" fmla="*/ 0 h 1327150"/>
              <a:gd name="connsiteX2" fmla="*/ 1341514 w 3189364"/>
              <a:gd name="connsiteY2" fmla="*/ 1327150 h 1327150"/>
              <a:gd name="connsiteX3" fmla="*/ 0 w 3189364"/>
              <a:gd name="connsiteY3" fmla="*/ 488950 h 1327150"/>
              <a:gd name="connsiteX4" fmla="*/ 0 w 3189364"/>
              <a:gd name="connsiteY4" fmla="*/ 0 h 1327150"/>
              <a:gd name="connsiteX0" fmla="*/ 1778000 w 4967364"/>
              <a:gd name="connsiteY0" fmla="*/ 0 h 1828800"/>
              <a:gd name="connsiteX1" fmla="*/ 4967364 w 4967364"/>
              <a:gd name="connsiteY1" fmla="*/ 0 h 1828800"/>
              <a:gd name="connsiteX2" fmla="*/ 3119514 w 4967364"/>
              <a:gd name="connsiteY2" fmla="*/ 1327150 h 1828800"/>
              <a:gd name="connsiteX3" fmla="*/ 0 w 4967364"/>
              <a:gd name="connsiteY3" fmla="*/ 1828800 h 1828800"/>
              <a:gd name="connsiteX4" fmla="*/ 1778000 w 4967364"/>
              <a:gd name="connsiteY4" fmla="*/ 0 h 1828800"/>
              <a:gd name="connsiteX0" fmla="*/ 2508250 w 4967364"/>
              <a:gd name="connsiteY0" fmla="*/ 12700 h 1828800"/>
              <a:gd name="connsiteX1" fmla="*/ 4967364 w 4967364"/>
              <a:gd name="connsiteY1" fmla="*/ 0 h 1828800"/>
              <a:gd name="connsiteX2" fmla="*/ 3119514 w 4967364"/>
              <a:gd name="connsiteY2" fmla="*/ 1327150 h 1828800"/>
              <a:gd name="connsiteX3" fmla="*/ 0 w 4967364"/>
              <a:gd name="connsiteY3" fmla="*/ 1828800 h 1828800"/>
              <a:gd name="connsiteX4" fmla="*/ 2508250 w 4967364"/>
              <a:gd name="connsiteY4" fmla="*/ 12700 h 1828800"/>
              <a:gd name="connsiteX0" fmla="*/ 2508250 w 5000702"/>
              <a:gd name="connsiteY0" fmla="*/ 7937 h 1824037"/>
              <a:gd name="connsiteX1" fmla="*/ 5000702 w 5000702"/>
              <a:gd name="connsiteY1" fmla="*/ 0 h 1824037"/>
              <a:gd name="connsiteX2" fmla="*/ 3119514 w 5000702"/>
              <a:gd name="connsiteY2" fmla="*/ 1322387 h 1824037"/>
              <a:gd name="connsiteX3" fmla="*/ 0 w 5000702"/>
              <a:gd name="connsiteY3" fmla="*/ 1824037 h 1824037"/>
              <a:gd name="connsiteX4" fmla="*/ 2508250 w 5000702"/>
              <a:gd name="connsiteY4" fmla="*/ 7937 h 1824037"/>
              <a:gd name="connsiteX0" fmla="*/ 2508250 w 5000702"/>
              <a:gd name="connsiteY0" fmla="*/ 7937 h 1824037"/>
              <a:gd name="connsiteX1" fmla="*/ 5000702 w 5000702"/>
              <a:gd name="connsiteY1" fmla="*/ 0 h 1824037"/>
              <a:gd name="connsiteX2" fmla="*/ 3090939 w 5000702"/>
              <a:gd name="connsiteY2" fmla="*/ 1350962 h 1824037"/>
              <a:gd name="connsiteX3" fmla="*/ 0 w 5000702"/>
              <a:gd name="connsiteY3" fmla="*/ 1824037 h 1824037"/>
              <a:gd name="connsiteX4" fmla="*/ 2508250 w 5000702"/>
              <a:gd name="connsiteY4" fmla="*/ 7937 h 1824037"/>
              <a:gd name="connsiteX0" fmla="*/ 2508250 w 5017370"/>
              <a:gd name="connsiteY0" fmla="*/ 5556 h 1821656"/>
              <a:gd name="connsiteX1" fmla="*/ 5017370 w 5017370"/>
              <a:gd name="connsiteY1" fmla="*/ 0 h 1821656"/>
              <a:gd name="connsiteX2" fmla="*/ 3090939 w 5017370"/>
              <a:gd name="connsiteY2" fmla="*/ 1348581 h 1821656"/>
              <a:gd name="connsiteX3" fmla="*/ 0 w 5017370"/>
              <a:gd name="connsiteY3" fmla="*/ 1821656 h 1821656"/>
              <a:gd name="connsiteX4" fmla="*/ 2508250 w 5017370"/>
              <a:gd name="connsiteY4" fmla="*/ 5556 h 182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7370" h="1821656">
                <a:moveTo>
                  <a:pt x="2508250" y="5556"/>
                </a:moveTo>
                <a:lnTo>
                  <a:pt x="5017370" y="0"/>
                </a:lnTo>
                <a:lnTo>
                  <a:pt x="3090939" y="1348581"/>
                </a:lnTo>
                <a:lnTo>
                  <a:pt x="0" y="1821656"/>
                </a:lnTo>
                <a:lnTo>
                  <a:pt x="2508250" y="5556"/>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DDA825B-F99C-8A3C-02AF-8DB6CD412B44}"/>
              </a:ext>
            </a:extLst>
          </p:cNvPr>
          <p:cNvSpPr/>
          <p:nvPr/>
        </p:nvSpPr>
        <p:spPr>
          <a:xfrm rot="1735199">
            <a:off x="8277783" y="1613074"/>
            <a:ext cx="1457050" cy="509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62A6AAAA-BB49-AFCA-6D4C-3AE31D17D772}"/>
              </a:ext>
            </a:extLst>
          </p:cNvPr>
          <p:cNvSpPr/>
          <p:nvPr/>
        </p:nvSpPr>
        <p:spPr>
          <a:xfrm>
            <a:off x="6644309" y="1661850"/>
            <a:ext cx="1227343" cy="944611"/>
          </a:xfrm>
          <a:custGeom>
            <a:avLst/>
            <a:gdLst>
              <a:gd name="connsiteX0" fmla="*/ 0 w 532019"/>
              <a:gd name="connsiteY0" fmla="*/ 0 h 854123"/>
              <a:gd name="connsiteX1" fmla="*/ 532019 w 532019"/>
              <a:gd name="connsiteY1" fmla="*/ 0 h 854123"/>
              <a:gd name="connsiteX2" fmla="*/ 532019 w 532019"/>
              <a:gd name="connsiteY2" fmla="*/ 854123 h 854123"/>
              <a:gd name="connsiteX3" fmla="*/ 0 w 532019"/>
              <a:gd name="connsiteY3" fmla="*/ 854123 h 854123"/>
              <a:gd name="connsiteX4" fmla="*/ 0 w 532019"/>
              <a:gd name="connsiteY4" fmla="*/ 0 h 854123"/>
              <a:gd name="connsiteX0" fmla="*/ 0 w 532019"/>
              <a:gd name="connsiteY0" fmla="*/ 0 h 970804"/>
              <a:gd name="connsiteX1" fmla="*/ 532019 w 532019"/>
              <a:gd name="connsiteY1" fmla="*/ 0 h 970804"/>
              <a:gd name="connsiteX2" fmla="*/ 429625 w 532019"/>
              <a:gd name="connsiteY2" fmla="*/ 970804 h 970804"/>
              <a:gd name="connsiteX3" fmla="*/ 0 w 532019"/>
              <a:gd name="connsiteY3" fmla="*/ 854123 h 970804"/>
              <a:gd name="connsiteX4" fmla="*/ 0 w 532019"/>
              <a:gd name="connsiteY4" fmla="*/ 0 h 970804"/>
              <a:gd name="connsiteX0" fmla="*/ 0 w 1029700"/>
              <a:gd name="connsiteY0" fmla="*/ 0 h 970804"/>
              <a:gd name="connsiteX1" fmla="*/ 1029700 w 1029700"/>
              <a:gd name="connsiteY1" fmla="*/ 35719 h 970804"/>
              <a:gd name="connsiteX2" fmla="*/ 429625 w 1029700"/>
              <a:gd name="connsiteY2" fmla="*/ 970804 h 970804"/>
              <a:gd name="connsiteX3" fmla="*/ 0 w 1029700"/>
              <a:gd name="connsiteY3" fmla="*/ 854123 h 970804"/>
              <a:gd name="connsiteX4" fmla="*/ 0 w 1029700"/>
              <a:gd name="connsiteY4" fmla="*/ 0 h 970804"/>
              <a:gd name="connsiteX0" fmla="*/ 788193 w 1029700"/>
              <a:gd name="connsiteY0" fmla="*/ 0 h 961279"/>
              <a:gd name="connsiteX1" fmla="*/ 1029700 w 1029700"/>
              <a:gd name="connsiteY1" fmla="*/ 26194 h 961279"/>
              <a:gd name="connsiteX2" fmla="*/ 429625 w 1029700"/>
              <a:gd name="connsiteY2" fmla="*/ 961279 h 961279"/>
              <a:gd name="connsiteX3" fmla="*/ 0 w 1029700"/>
              <a:gd name="connsiteY3" fmla="*/ 844598 h 961279"/>
              <a:gd name="connsiteX4" fmla="*/ 788193 w 1029700"/>
              <a:gd name="connsiteY4" fmla="*/ 0 h 961279"/>
              <a:gd name="connsiteX0" fmla="*/ 983455 w 1224962"/>
              <a:gd name="connsiteY0" fmla="*/ 0 h 961279"/>
              <a:gd name="connsiteX1" fmla="*/ 1224962 w 1224962"/>
              <a:gd name="connsiteY1" fmla="*/ 26194 h 961279"/>
              <a:gd name="connsiteX2" fmla="*/ 624887 w 1224962"/>
              <a:gd name="connsiteY2" fmla="*/ 961279 h 961279"/>
              <a:gd name="connsiteX3" fmla="*/ 0 w 1224962"/>
              <a:gd name="connsiteY3" fmla="*/ 792211 h 961279"/>
              <a:gd name="connsiteX4" fmla="*/ 983455 w 1224962"/>
              <a:gd name="connsiteY4" fmla="*/ 0 h 961279"/>
              <a:gd name="connsiteX0" fmla="*/ 983455 w 1224962"/>
              <a:gd name="connsiteY0" fmla="*/ 0 h 932704"/>
              <a:gd name="connsiteX1" fmla="*/ 1224962 w 1224962"/>
              <a:gd name="connsiteY1" fmla="*/ 26194 h 932704"/>
              <a:gd name="connsiteX2" fmla="*/ 512968 w 1224962"/>
              <a:gd name="connsiteY2" fmla="*/ 932704 h 932704"/>
              <a:gd name="connsiteX3" fmla="*/ 0 w 1224962"/>
              <a:gd name="connsiteY3" fmla="*/ 792211 h 932704"/>
              <a:gd name="connsiteX4" fmla="*/ 983455 w 1224962"/>
              <a:gd name="connsiteY4" fmla="*/ 0 h 932704"/>
              <a:gd name="connsiteX0" fmla="*/ 988218 w 1224962"/>
              <a:gd name="connsiteY0" fmla="*/ 0 h 944611"/>
              <a:gd name="connsiteX1" fmla="*/ 1224962 w 1224962"/>
              <a:gd name="connsiteY1" fmla="*/ 38101 h 944611"/>
              <a:gd name="connsiteX2" fmla="*/ 512968 w 1224962"/>
              <a:gd name="connsiteY2" fmla="*/ 944611 h 944611"/>
              <a:gd name="connsiteX3" fmla="*/ 0 w 1224962"/>
              <a:gd name="connsiteY3" fmla="*/ 804118 h 944611"/>
              <a:gd name="connsiteX4" fmla="*/ 988218 w 1224962"/>
              <a:gd name="connsiteY4" fmla="*/ 0 h 944611"/>
              <a:gd name="connsiteX0" fmla="*/ 988218 w 1227343"/>
              <a:gd name="connsiteY0" fmla="*/ 0 h 944611"/>
              <a:gd name="connsiteX1" fmla="*/ 1227343 w 1227343"/>
              <a:gd name="connsiteY1" fmla="*/ 45245 h 944611"/>
              <a:gd name="connsiteX2" fmla="*/ 512968 w 1227343"/>
              <a:gd name="connsiteY2" fmla="*/ 944611 h 944611"/>
              <a:gd name="connsiteX3" fmla="*/ 0 w 1227343"/>
              <a:gd name="connsiteY3" fmla="*/ 804118 h 944611"/>
              <a:gd name="connsiteX4" fmla="*/ 988218 w 1227343"/>
              <a:gd name="connsiteY4" fmla="*/ 0 h 944611"/>
              <a:gd name="connsiteX0" fmla="*/ 962024 w 1227343"/>
              <a:gd name="connsiteY0" fmla="*/ 0 h 944611"/>
              <a:gd name="connsiteX1" fmla="*/ 1227343 w 1227343"/>
              <a:gd name="connsiteY1" fmla="*/ 45245 h 944611"/>
              <a:gd name="connsiteX2" fmla="*/ 512968 w 1227343"/>
              <a:gd name="connsiteY2" fmla="*/ 944611 h 944611"/>
              <a:gd name="connsiteX3" fmla="*/ 0 w 1227343"/>
              <a:gd name="connsiteY3" fmla="*/ 804118 h 944611"/>
              <a:gd name="connsiteX4" fmla="*/ 962024 w 1227343"/>
              <a:gd name="connsiteY4" fmla="*/ 0 h 94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43" h="944611">
                <a:moveTo>
                  <a:pt x="962024" y="0"/>
                </a:moveTo>
                <a:lnTo>
                  <a:pt x="1227343" y="45245"/>
                </a:lnTo>
                <a:lnTo>
                  <a:pt x="512968" y="944611"/>
                </a:lnTo>
                <a:lnTo>
                  <a:pt x="0" y="804118"/>
                </a:lnTo>
                <a:lnTo>
                  <a:pt x="962024" y="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F3ED4343-DFDD-5B1F-481D-6C4AAE827E05}"/>
              </a:ext>
            </a:extLst>
          </p:cNvPr>
          <p:cNvSpPr/>
          <p:nvPr/>
        </p:nvSpPr>
        <p:spPr>
          <a:xfrm>
            <a:off x="582074" y="4335725"/>
            <a:ext cx="6453930" cy="1568334"/>
          </a:xfrm>
          <a:custGeom>
            <a:avLst/>
            <a:gdLst>
              <a:gd name="connsiteX0" fmla="*/ 0 w 980388"/>
              <a:gd name="connsiteY0" fmla="*/ 0 h 376757"/>
              <a:gd name="connsiteX1" fmla="*/ 980388 w 980388"/>
              <a:gd name="connsiteY1" fmla="*/ 0 h 376757"/>
              <a:gd name="connsiteX2" fmla="*/ 980388 w 980388"/>
              <a:gd name="connsiteY2" fmla="*/ 376757 h 376757"/>
              <a:gd name="connsiteX3" fmla="*/ 0 w 980388"/>
              <a:gd name="connsiteY3" fmla="*/ 376757 h 376757"/>
              <a:gd name="connsiteX4" fmla="*/ 0 w 980388"/>
              <a:gd name="connsiteY4" fmla="*/ 0 h 376757"/>
              <a:gd name="connsiteX0" fmla="*/ 0 w 980388"/>
              <a:gd name="connsiteY0" fmla="*/ 0 h 400569"/>
              <a:gd name="connsiteX1" fmla="*/ 980388 w 980388"/>
              <a:gd name="connsiteY1" fmla="*/ 0 h 400569"/>
              <a:gd name="connsiteX2" fmla="*/ 968482 w 980388"/>
              <a:gd name="connsiteY2" fmla="*/ 400569 h 400569"/>
              <a:gd name="connsiteX3" fmla="*/ 0 w 980388"/>
              <a:gd name="connsiteY3" fmla="*/ 376757 h 400569"/>
              <a:gd name="connsiteX4" fmla="*/ 0 w 980388"/>
              <a:gd name="connsiteY4" fmla="*/ 0 h 400569"/>
              <a:gd name="connsiteX0" fmla="*/ 0 w 1054207"/>
              <a:gd name="connsiteY0" fmla="*/ 0 h 400569"/>
              <a:gd name="connsiteX1" fmla="*/ 1054207 w 1054207"/>
              <a:gd name="connsiteY1" fmla="*/ 90488 h 400569"/>
              <a:gd name="connsiteX2" fmla="*/ 968482 w 1054207"/>
              <a:gd name="connsiteY2" fmla="*/ 400569 h 400569"/>
              <a:gd name="connsiteX3" fmla="*/ 0 w 1054207"/>
              <a:gd name="connsiteY3" fmla="*/ 376757 h 400569"/>
              <a:gd name="connsiteX4" fmla="*/ 0 w 1054207"/>
              <a:gd name="connsiteY4" fmla="*/ 0 h 400569"/>
              <a:gd name="connsiteX0" fmla="*/ 397669 w 1451876"/>
              <a:gd name="connsiteY0" fmla="*/ 0 h 400569"/>
              <a:gd name="connsiteX1" fmla="*/ 1451876 w 1451876"/>
              <a:gd name="connsiteY1" fmla="*/ 90488 h 400569"/>
              <a:gd name="connsiteX2" fmla="*/ 1366151 w 1451876"/>
              <a:gd name="connsiteY2" fmla="*/ 400569 h 400569"/>
              <a:gd name="connsiteX3" fmla="*/ 0 w 1451876"/>
              <a:gd name="connsiteY3" fmla="*/ 107676 h 400569"/>
              <a:gd name="connsiteX4" fmla="*/ 397669 w 1451876"/>
              <a:gd name="connsiteY4" fmla="*/ 0 h 400569"/>
              <a:gd name="connsiteX0" fmla="*/ 0 w 2111482"/>
              <a:gd name="connsiteY0" fmla="*/ 0 h 667269"/>
              <a:gd name="connsiteX1" fmla="*/ 2111482 w 2111482"/>
              <a:gd name="connsiteY1" fmla="*/ 357188 h 667269"/>
              <a:gd name="connsiteX2" fmla="*/ 2025757 w 2111482"/>
              <a:gd name="connsiteY2" fmla="*/ 667269 h 667269"/>
              <a:gd name="connsiteX3" fmla="*/ 659606 w 2111482"/>
              <a:gd name="connsiteY3" fmla="*/ 374376 h 667269"/>
              <a:gd name="connsiteX4" fmla="*/ 0 w 2111482"/>
              <a:gd name="connsiteY4" fmla="*/ 0 h 667269"/>
              <a:gd name="connsiteX0" fmla="*/ 157163 w 2268645"/>
              <a:gd name="connsiteY0" fmla="*/ 0 h 667269"/>
              <a:gd name="connsiteX1" fmla="*/ 2268645 w 2268645"/>
              <a:gd name="connsiteY1" fmla="*/ 357188 h 667269"/>
              <a:gd name="connsiteX2" fmla="*/ 2182920 w 2268645"/>
              <a:gd name="connsiteY2" fmla="*/ 667269 h 667269"/>
              <a:gd name="connsiteX3" fmla="*/ 0 w 2268645"/>
              <a:gd name="connsiteY3" fmla="*/ 181495 h 667269"/>
              <a:gd name="connsiteX4" fmla="*/ 157163 w 2268645"/>
              <a:gd name="connsiteY4" fmla="*/ 0 h 667269"/>
              <a:gd name="connsiteX0" fmla="*/ 0 w 4211744"/>
              <a:gd name="connsiteY0" fmla="*/ 0 h 1248294"/>
              <a:gd name="connsiteX1" fmla="*/ 4211744 w 4211744"/>
              <a:gd name="connsiteY1" fmla="*/ 938213 h 1248294"/>
              <a:gd name="connsiteX2" fmla="*/ 4126019 w 4211744"/>
              <a:gd name="connsiteY2" fmla="*/ 1248294 h 1248294"/>
              <a:gd name="connsiteX3" fmla="*/ 1943099 w 4211744"/>
              <a:gd name="connsiteY3" fmla="*/ 762520 h 1248294"/>
              <a:gd name="connsiteX4" fmla="*/ 0 w 4211744"/>
              <a:gd name="connsiteY4" fmla="*/ 0 h 1248294"/>
              <a:gd name="connsiteX0" fmla="*/ 390526 w 4602270"/>
              <a:gd name="connsiteY0" fmla="*/ 0 h 1248294"/>
              <a:gd name="connsiteX1" fmla="*/ 4602270 w 4602270"/>
              <a:gd name="connsiteY1" fmla="*/ 938213 h 1248294"/>
              <a:gd name="connsiteX2" fmla="*/ 4516545 w 4602270"/>
              <a:gd name="connsiteY2" fmla="*/ 1248294 h 1248294"/>
              <a:gd name="connsiteX3" fmla="*/ 0 w 4602270"/>
              <a:gd name="connsiteY3" fmla="*/ 252933 h 1248294"/>
              <a:gd name="connsiteX4" fmla="*/ 390526 w 4602270"/>
              <a:gd name="connsiteY4" fmla="*/ 0 h 1248294"/>
              <a:gd name="connsiteX0" fmla="*/ 0 w 6063404"/>
              <a:gd name="connsiteY0" fmla="*/ 0 h 1675014"/>
              <a:gd name="connsiteX1" fmla="*/ 6063404 w 6063404"/>
              <a:gd name="connsiteY1" fmla="*/ 1364933 h 1675014"/>
              <a:gd name="connsiteX2" fmla="*/ 5977679 w 6063404"/>
              <a:gd name="connsiteY2" fmla="*/ 1675014 h 1675014"/>
              <a:gd name="connsiteX3" fmla="*/ 1461134 w 6063404"/>
              <a:gd name="connsiteY3" fmla="*/ 679653 h 1675014"/>
              <a:gd name="connsiteX4" fmla="*/ 0 w 6063404"/>
              <a:gd name="connsiteY4" fmla="*/ 0 h 1675014"/>
              <a:gd name="connsiteX0" fmla="*/ 421006 w 6484410"/>
              <a:gd name="connsiteY0" fmla="*/ 0 h 1675014"/>
              <a:gd name="connsiteX1" fmla="*/ 6484410 w 6484410"/>
              <a:gd name="connsiteY1" fmla="*/ 1364933 h 1675014"/>
              <a:gd name="connsiteX2" fmla="*/ 6398685 w 6484410"/>
              <a:gd name="connsiteY2" fmla="*/ 1675014 h 1675014"/>
              <a:gd name="connsiteX3" fmla="*/ 0 w 6484410"/>
              <a:gd name="connsiteY3" fmla="*/ 245313 h 1675014"/>
              <a:gd name="connsiteX4" fmla="*/ 421006 w 6484410"/>
              <a:gd name="connsiteY4" fmla="*/ 0 h 1675014"/>
              <a:gd name="connsiteX0" fmla="*/ 238126 w 6484410"/>
              <a:gd name="connsiteY0" fmla="*/ 0 h 1568334"/>
              <a:gd name="connsiteX1" fmla="*/ 6484410 w 6484410"/>
              <a:gd name="connsiteY1" fmla="*/ 1258253 h 1568334"/>
              <a:gd name="connsiteX2" fmla="*/ 6398685 w 6484410"/>
              <a:gd name="connsiteY2" fmla="*/ 1568334 h 1568334"/>
              <a:gd name="connsiteX3" fmla="*/ 0 w 6484410"/>
              <a:gd name="connsiteY3" fmla="*/ 138633 h 1568334"/>
              <a:gd name="connsiteX4" fmla="*/ 238126 w 6484410"/>
              <a:gd name="connsiteY4" fmla="*/ 0 h 1568334"/>
              <a:gd name="connsiteX0" fmla="*/ 238126 w 6453930"/>
              <a:gd name="connsiteY0" fmla="*/ 0 h 1568334"/>
              <a:gd name="connsiteX1" fmla="*/ 6453930 w 6453930"/>
              <a:gd name="connsiteY1" fmla="*/ 1319213 h 1568334"/>
              <a:gd name="connsiteX2" fmla="*/ 6398685 w 6453930"/>
              <a:gd name="connsiteY2" fmla="*/ 1568334 h 1568334"/>
              <a:gd name="connsiteX3" fmla="*/ 0 w 6453930"/>
              <a:gd name="connsiteY3" fmla="*/ 138633 h 1568334"/>
              <a:gd name="connsiteX4" fmla="*/ 238126 w 6453930"/>
              <a:gd name="connsiteY4" fmla="*/ 0 h 156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930" h="1568334">
                <a:moveTo>
                  <a:pt x="238126" y="0"/>
                </a:moveTo>
                <a:lnTo>
                  <a:pt x="6453930" y="1319213"/>
                </a:lnTo>
                <a:lnTo>
                  <a:pt x="6398685" y="1568334"/>
                </a:lnTo>
                <a:lnTo>
                  <a:pt x="0" y="138633"/>
                </a:lnTo>
                <a:lnTo>
                  <a:pt x="238126" y="0"/>
                </a:lnTo>
                <a:close/>
              </a:path>
            </a:pathLst>
          </a:custGeom>
          <a:pattFill prst="solidDmnd">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E0280171-EDF3-771F-7F70-27BBA5DFFB5F}"/>
              </a:ext>
            </a:extLst>
          </p:cNvPr>
          <p:cNvSpPr txBox="1"/>
          <p:nvPr/>
        </p:nvSpPr>
        <p:spPr>
          <a:xfrm>
            <a:off x="9486985" y="1964493"/>
            <a:ext cx="2360163" cy="2677656"/>
          </a:xfrm>
          <a:prstGeom prst="rect">
            <a:avLst/>
          </a:prstGeom>
          <a:noFill/>
        </p:spPr>
        <p:txBody>
          <a:bodyPr wrap="square" rtlCol="0">
            <a:spAutoFit/>
          </a:bodyPr>
          <a:lstStyle/>
          <a:p>
            <a:r>
              <a:rPr lang="en-GB" sz="1200" b="1" dirty="0"/>
              <a:t>SMA TARMAC SURFACE &amp; CONCRETE TRACK</a:t>
            </a:r>
          </a:p>
          <a:p>
            <a:r>
              <a:rPr lang="en-GB" sz="1200" dirty="0"/>
              <a:t>Concrete Track remediation to enable level connection with SMA Tarmac Surface and ensure water drainage towards grassed area of Village Green</a:t>
            </a:r>
          </a:p>
          <a:p>
            <a:endParaRPr lang="en-GB" sz="1200" dirty="0"/>
          </a:p>
          <a:p>
            <a:r>
              <a:rPr lang="en-GB" sz="1200" b="1" dirty="0"/>
              <a:t>SMA TARMAC SURFACE &amp; UNBOUND TRACK</a:t>
            </a:r>
          </a:p>
          <a:p>
            <a:r>
              <a:rPr lang="en-GB" sz="1200" dirty="0"/>
              <a:t>Existing unbound surface at Southside Track East levelled and jointed to SMA Tarmac Surface</a:t>
            </a:r>
          </a:p>
        </p:txBody>
      </p:sp>
      <p:sp>
        <p:nvSpPr>
          <p:cNvPr id="41" name="Rectangle 40">
            <a:extLst>
              <a:ext uri="{FF2B5EF4-FFF2-40B4-BE49-F238E27FC236}">
                <a16:creationId xmlns:a16="http://schemas.microsoft.com/office/drawing/2014/main" id="{954D71D7-6C66-08EE-8CEB-7154C785719E}"/>
              </a:ext>
            </a:extLst>
          </p:cNvPr>
          <p:cNvSpPr/>
          <p:nvPr/>
        </p:nvSpPr>
        <p:spPr>
          <a:xfrm rot="835097">
            <a:off x="7243369" y="3793569"/>
            <a:ext cx="126303" cy="2158453"/>
          </a:xfrm>
          <a:custGeom>
            <a:avLst/>
            <a:gdLst>
              <a:gd name="connsiteX0" fmla="*/ 0 w 89255"/>
              <a:gd name="connsiteY0" fmla="*/ 0 h 2100395"/>
              <a:gd name="connsiteX1" fmla="*/ 89255 w 89255"/>
              <a:gd name="connsiteY1" fmla="*/ 0 h 2100395"/>
              <a:gd name="connsiteX2" fmla="*/ 89255 w 89255"/>
              <a:gd name="connsiteY2" fmla="*/ 2100395 h 2100395"/>
              <a:gd name="connsiteX3" fmla="*/ 0 w 89255"/>
              <a:gd name="connsiteY3" fmla="*/ 2100395 h 2100395"/>
              <a:gd name="connsiteX4" fmla="*/ 0 w 89255"/>
              <a:gd name="connsiteY4" fmla="*/ 0 h 2100395"/>
              <a:gd name="connsiteX0" fmla="*/ 3598 w 89255"/>
              <a:gd name="connsiteY0" fmla="*/ 0 h 2165073"/>
              <a:gd name="connsiteX1" fmla="*/ 89255 w 89255"/>
              <a:gd name="connsiteY1" fmla="*/ 64678 h 2165073"/>
              <a:gd name="connsiteX2" fmla="*/ 89255 w 89255"/>
              <a:gd name="connsiteY2" fmla="*/ 2165073 h 2165073"/>
              <a:gd name="connsiteX3" fmla="*/ 0 w 89255"/>
              <a:gd name="connsiteY3" fmla="*/ 2165073 h 2165073"/>
              <a:gd name="connsiteX4" fmla="*/ 3598 w 89255"/>
              <a:gd name="connsiteY4" fmla="*/ 0 h 2165073"/>
              <a:gd name="connsiteX0" fmla="*/ 7095 w 89255"/>
              <a:gd name="connsiteY0" fmla="*/ 0 h 2180659"/>
              <a:gd name="connsiteX1" fmla="*/ 89255 w 89255"/>
              <a:gd name="connsiteY1" fmla="*/ 80264 h 2180659"/>
              <a:gd name="connsiteX2" fmla="*/ 89255 w 89255"/>
              <a:gd name="connsiteY2" fmla="*/ 2180659 h 2180659"/>
              <a:gd name="connsiteX3" fmla="*/ 0 w 89255"/>
              <a:gd name="connsiteY3" fmla="*/ 2180659 h 2180659"/>
              <a:gd name="connsiteX4" fmla="*/ 7095 w 89255"/>
              <a:gd name="connsiteY4" fmla="*/ 0 h 2180659"/>
              <a:gd name="connsiteX0" fmla="*/ 7095 w 89255"/>
              <a:gd name="connsiteY0" fmla="*/ 0 h 2180659"/>
              <a:gd name="connsiteX1" fmla="*/ 87579 w 89255"/>
              <a:gd name="connsiteY1" fmla="*/ 110291 h 2180659"/>
              <a:gd name="connsiteX2" fmla="*/ 89255 w 89255"/>
              <a:gd name="connsiteY2" fmla="*/ 2180659 h 2180659"/>
              <a:gd name="connsiteX3" fmla="*/ 0 w 89255"/>
              <a:gd name="connsiteY3" fmla="*/ 2180659 h 2180659"/>
              <a:gd name="connsiteX4" fmla="*/ 7095 w 89255"/>
              <a:gd name="connsiteY4" fmla="*/ 0 h 218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5" h="2180659">
                <a:moveTo>
                  <a:pt x="7095" y="0"/>
                </a:moveTo>
                <a:lnTo>
                  <a:pt x="87579" y="110291"/>
                </a:lnTo>
                <a:cubicBezTo>
                  <a:pt x="88138" y="800414"/>
                  <a:pt x="88696" y="1490536"/>
                  <a:pt x="89255" y="2180659"/>
                </a:cubicBezTo>
                <a:lnTo>
                  <a:pt x="0" y="2180659"/>
                </a:lnTo>
                <a:cubicBezTo>
                  <a:pt x="1199" y="1458968"/>
                  <a:pt x="5896" y="721691"/>
                  <a:pt x="7095" y="0"/>
                </a:cubicBezTo>
                <a:close/>
              </a:path>
            </a:pathLst>
          </a:custGeom>
          <a:solidFill>
            <a:schemeClr val="bg1">
              <a:lumMod val="8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0">
            <a:extLst>
              <a:ext uri="{FF2B5EF4-FFF2-40B4-BE49-F238E27FC236}">
                <a16:creationId xmlns:a16="http://schemas.microsoft.com/office/drawing/2014/main" id="{A4428E2C-A5D7-D42E-08D9-D09D303825A3}"/>
              </a:ext>
            </a:extLst>
          </p:cNvPr>
          <p:cNvSpPr/>
          <p:nvPr/>
        </p:nvSpPr>
        <p:spPr>
          <a:xfrm rot="5986044">
            <a:off x="6833495" y="1674440"/>
            <a:ext cx="108696" cy="1778385"/>
          </a:xfrm>
          <a:custGeom>
            <a:avLst/>
            <a:gdLst>
              <a:gd name="connsiteX0" fmla="*/ 0 w 89255"/>
              <a:gd name="connsiteY0" fmla="*/ 0 h 2100395"/>
              <a:gd name="connsiteX1" fmla="*/ 89255 w 89255"/>
              <a:gd name="connsiteY1" fmla="*/ 0 h 2100395"/>
              <a:gd name="connsiteX2" fmla="*/ 89255 w 89255"/>
              <a:gd name="connsiteY2" fmla="*/ 2100395 h 2100395"/>
              <a:gd name="connsiteX3" fmla="*/ 0 w 89255"/>
              <a:gd name="connsiteY3" fmla="*/ 2100395 h 2100395"/>
              <a:gd name="connsiteX4" fmla="*/ 0 w 89255"/>
              <a:gd name="connsiteY4" fmla="*/ 0 h 2100395"/>
              <a:gd name="connsiteX0" fmla="*/ 3598 w 89255"/>
              <a:gd name="connsiteY0" fmla="*/ 0 h 2165073"/>
              <a:gd name="connsiteX1" fmla="*/ 89255 w 89255"/>
              <a:gd name="connsiteY1" fmla="*/ 64678 h 2165073"/>
              <a:gd name="connsiteX2" fmla="*/ 89255 w 89255"/>
              <a:gd name="connsiteY2" fmla="*/ 2165073 h 2165073"/>
              <a:gd name="connsiteX3" fmla="*/ 0 w 89255"/>
              <a:gd name="connsiteY3" fmla="*/ 2165073 h 2165073"/>
              <a:gd name="connsiteX4" fmla="*/ 3598 w 89255"/>
              <a:gd name="connsiteY4" fmla="*/ 0 h 2165073"/>
              <a:gd name="connsiteX0" fmla="*/ 7095 w 89255"/>
              <a:gd name="connsiteY0" fmla="*/ 0 h 2180659"/>
              <a:gd name="connsiteX1" fmla="*/ 89255 w 89255"/>
              <a:gd name="connsiteY1" fmla="*/ 80264 h 2180659"/>
              <a:gd name="connsiteX2" fmla="*/ 89255 w 89255"/>
              <a:gd name="connsiteY2" fmla="*/ 2180659 h 2180659"/>
              <a:gd name="connsiteX3" fmla="*/ 0 w 89255"/>
              <a:gd name="connsiteY3" fmla="*/ 2180659 h 2180659"/>
              <a:gd name="connsiteX4" fmla="*/ 7095 w 89255"/>
              <a:gd name="connsiteY4" fmla="*/ 0 h 2180659"/>
              <a:gd name="connsiteX0" fmla="*/ 7095 w 89255"/>
              <a:gd name="connsiteY0" fmla="*/ 0 h 2258657"/>
              <a:gd name="connsiteX1" fmla="*/ 89255 w 89255"/>
              <a:gd name="connsiteY1" fmla="*/ 80264 h 2258657"/>
              <a:gd name="connsiteX2" fmla="*/ 81542 w 89255"/>
              <a:gd name="connsiteY2" fmla="*/ 2258657 h 2258657"/>
              <a:gd name="connsiteX3" fmla="*/ 0 w 89255"/>
              <a:gd name="connsiteY3" fmla="*/ 2180659 h 2258657"/>
              <a:gd name="connsiteX4" fmla="*/ 7095 w 89255"/>
              <a:gd name="connsiteY4" fmla="*/ 0 h 2258657"/>
              <a:gd name="connsiteX0" fmla="*/ 5664 w 87824"/>
              <a:gd name="connsiteY0" fmla="*/ 0 h 2258657"/>
              <a:gd name="connsiteX1" fmla="*/ 87824 w 87824"/>
              <a:gd name="connsiteY1" fmla="*/ 80264 h 2258657"/>
              <a:gd name="connsiteX2" fmla="*/ 80111 w 87824"/>
              <a:gd name="connsiteY2" fmla="*/ 2258657 h 2258657"/>
              <a:gd name="connsiteX3" fmla="*/ 0 w 87824"/>
              <a:gd name="connsiteY3" fmla="*/ 2158118 h 2258657"/>
              <a:gd name="connsiteX4" fmla="*/ 5664 w 87824"/>
              <a:gd name="connsiteY4" fmla="*/ 0 h 2258657"/>
              <a:gd name="connsiteX0" fmla="*/ 5664 w 89360"/>
              <a:gd name="connsiteY0" fmla="*/ 0 h 2258657"/>
              <a:gd name="connsiteX1" fmla="*/ 89360 w 89360"/>
              <a:gd name="connsiteY1" fmla="*/ 27072 h 2258657"/>
              <a:gd name="connsiteX2" fmla="*/ 80111 w 89360"/>
              <a:gd name="connsiteY2" fmla="*/ 2258657 h 2258657"/>
              <a:gd name="connsiteX3" fmla="*/ 0 w 89360"/>
              <a:gd name="connsiteY3" fmla="*/ 2158118 h 2258657"/>
              <a:gd name="connsiteX4" fmla="*/ 5664 w 89360"/>
              <a:gd name="connsiteY4" fmla="*/ 0 h 2258657"/>
              <a:gd name="connsiteX0" fmla="*/ 4172 w 89360"/>
              <a:gd name="connsiteY0" fmla="*/ 0 h 2267780"/>
              <a:gd name="connsiteX1" fmla="*/ 89360 w 89360"/>
              <a:gd name="connsiteY1" fmla="*/ 36195 h 2267780"/>
              <a:gd name="connsiteX2" fmla="*/ 80111 w 89360"/>
              <a:gd name="connsiteY2" fmla="*/ 2267780 h 2267780"/>
              <a:gd name="connsiteX3" fmla="*/ 0 w 89360"/>
              <a:gd name="connsiteY3" fmla="*/ 2167241 h 2267780"/>
              <a:gd name="connsiteX4" fmla="*/ 4172 w 89360"/>
              <a:gd name="connsiteY4" fmla="*/ 0 h 2267780"/>
              <a:gd name="connsiteX0" fmla="*/ 4172 w 89360"/>
              <a:gd name="connsiteY0" fmla="*/ 0 h 2296860"/>
              <a:gd name="connsiteX1" fmla="*/ 89360 w 89360"/>
              <a:gd name="connsiteY1" fmla="*/ 36195 h 2296860"/>
              <a:gd name="connsiteX2" fmla="*/ 79290 w 89360"/>
              <a:gd name="connsiteY2" fmla="*/ 2296860 h 2296860"/>
              <a:gd name="connsiteX3" fmla="*/ 0 w 89360"/>
              <a:gd name="connsiteY3" fmla="*/ 2167241 h 2296860"/>
              <a:gd name="connsiteX4" fmla="*/ 4172 w 89360"/>
              <a:gd name="connsiteY4" fmla="*/ 0 h 2296860"/>
              <a:gd name="connsiteX0" fmla="*/ 4172 w 84344"/>
              <a:gd name="connsiteY0" fmla="*/ 13595 h 2310455"/>
              <a:gd name="connsiteX1" fmla="*/ 84344 w 84344"/>
              <a:gd name="connsiteY1" fmla="*/ 0 h 2310455"/>
              <a:gd name="connsiteX2" fmla="*/ 79290 w 84344"/>
              <a:gd name="connsiteY2" fmla="*/ 2310455 h 2310455"/>
              <a:gd name="connsiteX3" fmla="*/ 0 w 84344"/>
              <a:gd name="connsiteY3" fmla="*/ 2180836 h 2310455"/>
              <a:gd name="connsiteX4" fmla="*/ 4172 w 84344"/>
              <a:gd name="connsiteY4" fmla="*/ 13595 h 2310455"/>
              <a:gd name="connsiteX0" fmla="*/ 3113 w 84344"/>
              <a:gd name="connsiteY0" fmla="*/ 0 h 2344610"/>
              <a:gd name="connsiteX1" fmla="*/ 84344 w 84344"/>
              <a:gd name="connsiteY1" fmla="*/ 34155 h 2344610"/>
              <a:gd name="connsiteX2" fmla="*/ 79290 w 84344"/>
              <a:gd name="connsiteY2" fmla="*/ 2344610 h 2344610"/>
              <a:gd name="connsiteX3" fmla="*/ 0 w 84344"/>
              <a:gd name="connsiteY3" fmla="*/ 2214991 h 2344610"/>
              <a:gd name="connsiteX4" fmla="*/ 3113 w 84344"/>
              <a:gd name="connsiteY4" fmla="*/ 0 h 234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4" h="2344610">
                <a:moveTo>
                  <a:pt x="3113" y="0"/>
                </a:moveTo>
                <a:lnTo>
                  <a:pt x="84344" y="34155"/>
                </a:lnTo>
                <a:cubicBezTo>
                  <a:pt x="80987" y="787710"/>
                  <a:pt x="82647" y="1591055"/>
                  <a:pt x="79290" y="2344610"/>
                </a:cubicBezTo>
                <a:lnTo>
                  <a:pt x="0" y="2214991"/>
                </a:lnTo>
                <a:cubicBezTo>
                  <a:pt x="1199" y="1493300"/>
                  <a:pt x="1914" y="721691"/>
                  <a:pt x="3113" y="0"/>
                </a:cubicBezTo>
                <a:close/>
              </a:path>
            </a:pathLst>
          </a:custGeom>
          <a:solidFill>
            <a:schemeClr val="bg1">
              <a:lumMod val="8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34F56AC-11B2-A803-95DE-D8DB43FC969C}"/>
              </a:ext>
            </a:extLst>
          </p:cNvPr>
          <p:cNvSpPr txBox="1"/>
          <p:nvPr/>
        </p:nvSpPr>
        <p:spPr>
          <a:xfrm rot="818955">
            <a:off x="1796564" y="4123344"/>
            <a:ext cx="2819889" cy="369332"/>
          </a:xfrm>
          <a:prstGeom prst="rect">
            <a:avLst/>
          </a:prstGeom>
          <a:noFill/>
        </p:spPr>
        <p:txBody>
          <a:bodyPr wrap="square" rtlCol="0">
            <a:spAutoFit/>
          </a:bodyPr>
          <a:lstStyle/>
          <a:p>
            <a:r>
              <a:rPr lang="en-GB" dirty="0"/>
              <a:t>SOUTHSIDE WEST</a:t>
            </a:r>
          </a:p>
        </p:txBody>
      </p:sp>
      <p:sp>
        <p:nvSpPr>
          <p:cNvPr id="7" name="TextBox 6">
            <a:extLst>
              <a:ext uri="{FF2B5EF4-FFF2-40B4-BE49-F238E27FC236}">
                <a16:creationId xmlns:a16="http://schemas.microsoft.com/office/drawing/2014/main" id="{AF474F01-B26E-2B0F-E35A-DFC0A4826046}"/>
              </a:ext>
            </a:extLst>
          </p:cNvPr>
          <p:cNvSpPr txBox="1"/>
          <p:nvPr/>
        </p:nvSpPr>
        <p:spPr>
          <a:xfrm rot="818955">
            <a:off x="7273275" y="5511316"/>
            <a:ext cx="2819889" cy="369332"/>
          </a:xfrm>
          <a:prstGeom prst="rect">
            <a:avLst/>
          </a:prstGeom>
          <a:noFill/>
        </p:spPr>
        <p:txBody>
          <a:bodyPr wrap="square" rtlCol="0">
            <a:spAutoFit/>
          </a:bodyPr>
          <a:lstStyle/>
          <a:p>
            <a:r>
              <a:rPr lang="en-GB" dirty="0"/>
              <a:t>SOUTHSIDE EAST</a:t>
            </a:r>
          </a:p>
        </p:txBody>
      </p:sp>
      <p:sp>
        <p:nvSpPr>
          <p:cNvPr id="9" name="TextBox 8">
            <a:extLst>
              <a:ext uri="{FF2B5EF4-FFF2-40B4-BE49-F238E27FC236}">
                <a16:creationId xmlns:a16="http://schemas.microsoft.com/office/drawing/2014/main" id="{159BE5F6-5339-356B-E8A2-2B538EF0C0CB}"/>
              </a:ext>
            </a:extLst>
          </p:cNvPr>
          <p:cNvSpPr txBox="1"/>
          <p:nvPr/>
        </p:nvSpPr>
        <p:spPr>
          <a:xfrm rot="18754478">
            <a:off x="6824504" y="1798656"/>
            <a:ext cx="1251631" cy="461665"/>
          </a:xfrm>
          <a:prstGeom prst="rect">
            <a:avLst/>
          </a:prstGeom>
          <a:noFill/>
        </p:spPr>
        <p:txBody>
          <a:bodyPr wrap="square" rtlCol="0">
            <a:spAutoFit/>
          </a:bodyPr>
          <a:lstStyle/>
          <a:p>
            <a:r>
              <a:rPr lang="en-GB" sz="1200" dirty="0"/>
              <a:t>CONCRETE</a:t>
            </a:r>
          </a:p>
          <a:p>
            <a:r>
              <a:rPr lang="en-GB" sz="1200" dirty="0"/>
              <a:t>TRACKS</a:t>
            </a:r>
          </a:p>
        </p:txBody>
      </p:sp>
      <p:sp>
        <p:nvSpPr>
          <p:cNvPr id="11" name="TextBox 10">
            <a:extLst>
              <a:ext uri="{FF2B5EF4-FFF2-40B4-BE49-F238E27FC236}">
                <a16:creationId xmlns:a16="http://schemas.microsoft.com/office/drawing/2014/main" id="{6BE6F1DA-42FE-0BEC-41BB-1CEFD606481E}"/>
              </a:ext>
            </a:extLst>
          </p:cNvPr>
          <p:cNvSpPr txBox="1"/>
          <p:nvPr/>
        </p:nvSpPr>
        <p:spPr>
          <a:xfrm>
            <a:off x="163224" y="6551528"/>
            <a:ext cx="5456782" cy="261610"/>
          </a:xfrm>
          <a:prstGeom prst="rect">
            <a:avLst/>
          </a:prstGeom>
          <a:noFill/>
        </p:spPr>
        <p:txBody>
          <a:bodyPr wrap="square" rtlCol="0">
            <a:spAutoFit/>
          </a:bodyPr>
          <a:lstStyle/>
          <a:p>
            <a:r>
              <a:rPr lang="en-GB" sz="1100" b="1" i="1" dirty="0">
                <a:solidFill>
                  <a:srgbClr val="FF0000"/>
                </a:solidFill>
              </a:rPr>
              <a:t>Diagram is for illustration purposes only</a:t>
            </a:r>
          </a:p>
        </p:txBody>
      </p:sp>
      <p:sp>
        <p:nvSpPr>
          <p:cNvPr id="18" name="TextBox 17">
            <a:extLst>
              <a:ext uri="{FF2B5EF4-FFF2-40B4-BE49-F238E27FC236}">
                <a16:creationId xmlns:a16="http://schemas.microsoft.com/office/drawing/2014/main" id="{0FF51991-3D36-A89A-80D7-721C5B6E0722}"/>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8</a:t>
            </a:r>
          </a:p>
        </p:txBody>
      </p:sp>
    </p:spTree>
    <p:extLst>
      <p:ext uri="{BB962C8B-B14F-4D97-AF65-F5344CB8AC3E}">
        <p14:creationId xmlns:p14="http://schemas.microsoft.com/office/powerpoint/2010/main" val="427327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D47A-7E6B-EF2A-2761-4EEE5F905826}"/>
            </a:ext>
          </a:extLst>
        </p:cNvPr>
        <p:cNvGrpSpPr/>
        <p:nvPr/>
      </p:nvGrpSpPr>
      <p:grpSpPr>
        <a:xfrm>
          <a:off x="0" y="0"/>
          <a:ext cx="0" cy="0"/>
          <a:chOff x="0" y="0"/>
          <a:chExt cx="0" cy="0"/>
        </a:xfrm>
      </p:grpSpPr>
      <p:pic>
        <p:nvPicPr>
          <p:cNvPr id="5" name="Picture 4" descr="A close-up of a sign&#10;&#10;Description automatically generated with low confidence">
            <a:extLst>
              <a:ext uri="{FF2B5EF4-FFF2-40B4-BE49-F238E27FC236}">
                <a16:creationId xmlns:a16="http://schemas.microsoft.com/office/drawing/2014/main" id="{44328265-045A-92EA-FE3D-FCC55AE4B298}"/>
              </a:ext>
            </a:extLst>
          </p:cNvPr>
          <p:cNvPicPr>
            <a:picLocks noChangeAspect="1"/>
          </p:cNvPicPr>
          <p:nvPr/>
        </p:nvPicPr>
        <p:blipFill rotWithShape="1">
          <a:blip r:embed="rId2"/>
          <a:srcRect r="74821"/>
          <a:stretch/>
        </p:blipFill>
        <p:spPr>
          <a:xfrm>
            <a:off x="200620" y="288482"/>
            <a:ext cx="544097" cy="599658"/>
          </a:xfrm>
          <a:prstGeom prst="rect">
            <a:avLst/>
          </a:prstGeom>
        </p:spPr>
      </p:pic>
      <p:sp>
        <p:nvSpPr>
          <p:cNvPr id="2" name="TextBox 1">
            <a:extLst>
              <a:ext uri="{FF2B5EF4-FFF2-40B4-BE49-F238E27FC236}">
                <a16:creationId xmlns:a16="http://schemas.microsoft.com/office/drawing/2014/main" id="{062DD280-0211-ACAC-7B3C-EBCDE6E4BA40}"/>
              </a:ext>
            </a:extLst>
          </p:cNvPr>
          <p:cNvSpPr txBox="1"/>
          <p:nvPr/>
        </p:nvSpPr>
        <p:spPr>
          <a:xfrm>
            <a:off x="886120" y="105077"/>
            <a:ext cx="11214440" cy="954107"/>
          </a:xfrm>
          <a:prstGeom prst="rect">
            <a:avLst/>
          </a:prstGeom>
          <a:noFill/>
        </p:spPr>
        <p:txBody>
          <a:bodyPr wrap="square" rtlCol="0">
            <a:spAutoFit/>
          </a:bodyPr>
          <a:lstStyle/>
          <a:p>
            <a:r>
              <a:rPr lang="en-GB" sz="2800" dirty="0"/>
              <a:t>Appendix</a:t>
            </a:r>
            <a:br>
              <a:rPr lang="en-GB" sz="2800" dirty="0"/>
            </a:br>
            <a:r>
              <a:rPr lang="en-GB" sz="2800" b="1" dirty="0"/>
              <a:t>Illustration : Connecting Track with Station Road</a:t>
            </a:r>
          </a:p>
        </p:txBody>
      </p:sp>
      <p:sp>
        <p:nvSpPr>
          <p:cNvPr id="6" name="TextBox 5">
            <a:extLst>
              <a:ext uri="{FF2B5EF4-FFF2-40B4-BE49-F238E27FC236}">
                <a16:creationId xmlns:a16="http://schemas.microsoft.com/office/drawing/2014/main" id="{6A26764A-C472-7387-CB53-5C28D2504908}"/>
              </a:ext>
            </a:extLst>
          </p:cNvPr>
          <p:cNvSpPr txBox="1"/>
          <p:nvPr/>
        </p:nvSpPr>
        <p:spPr>
          <a:xfrm>
            <a:off x="163224" y="6551528"/>
            <a:ext cx="5456782" cy="261610"/>
          </a:xfrm>
          <a:prstGeom prst="rect">
            <a:avLst/>
          </a:prstGeom>
          <a:noFill/>
        </p:spPr>
        <p:txBody>
          <a:bodyPr wrap="square" rtlCol="0">
            <a:spAutoFit/>
          </a:bodyPr>
          <a:lstStyle/>
          <a:p>
            <a:r>
              <a:rPr lang="en-GB" sz="1100" b="1" i="1" dirty="0">
                <a:solidFill>
                  <a:srgbClr val="FF0000"/>
                </a:solidFill>
              </a:rPr>
              <a:t>Diagram is for illustration purposes only</a:t>
            </a:r>
          </a:p>
        </p:txBody>
      </p:sp>
      <p:grpSp>
        <p:nvGrpSpPr>
          <p:cNvPr id="97" name="Group 96">
            <a:extLst>
              <a:ext uri="{FF2B5EF4-FFF2-40B4-BE49-F238E27FC236}">
                <a16:creationId xmlns:a16="http://schemas.microsoft.com/office/drawing/2014/main" id="{69D85C31-7ADF-7C24-E3BD-AABE4A46E966}"/>
              </a:ext>
            </a:extLst>
          </p:cNvPr>
          <p:cNvGrpSpPr/>
          <p:nvPr/>
        </p:nvGrpSpPr>
        <p:grpSpPr>
          <a:xfrm>
            <a:off x="886120" y="944092"/>
            <a:ext cx="9814326" cy="3794183"/>
            <a:chOff x="239626" y="1416532"/>
            <a:chExt cx="9814326" cy="3794183"/>
          </a:xfrm>
        </p:grpSpPr>
        <p:sp>
          <p:nvSpPr>
            <p:cNvPr id="92" name="Rectangle 91">
              <a:extLst>
                <a:ext uri="{FF2B5EF4-FFF2-40B4-BE49-F238E27FC236}">
                  <a16:creationId xmlns:a16="http://schemas.microsoft.com/office/drawing/2014/main" id="{ED70C509-8DCD-D8A1-372C-586919944883}"/>
                </a:ext>
              </a:extLst>
            </p:cNvPr>
            <p:cNvSpPr/>
            <p:nvPr/>
          </p:nvSpPr>
          <p:spPr>
            <a:xfrm>
              <a:off x="6270917" y="1974929"/>
              <a:ext cx="3482683" cy="1358330"/>
            </a:xfrm>
            <a:custGeom>
              <a:avLst/>
              <a:gdLst>
                <a:gd name="connsiteX0" fmla="*/ 0 w 3452203"/>
                <a:gd name="connsiteY0" fmla="*/ 0 h 1358330"/>
                <a:gd name="connsiteX1" fmla="*/ 3452203 w 3452203"/>
                <a:gd name="connsiteY1" fmla="*/ 0 h 1358330"/>
                <a:gd name="connsiteX2" fmla="*/ 3452203 w 3452203"/>
                <a:gd name="connsiteY2" fmla="*/ 1358330 h 1358330"/>
                <a:gd name="connsiteX3" fmla="*/ 0 w 3452203"/>
                <a:gd name="connsiteY3" fmla="*/ 1358330 h 1358330"/>
                <a:gd name="connsiteX4" fmla="*/ 0 w 3452203"/>
                <a:gd name="connsiteY4" fmla="*/ 0 h 1358330"/>
                <a:gd name="connsiteX0" fmla="*/ 0 w 3482683"/>
                <a:gd name="connsiteY0" fmla="*/ 0 h 1358330"/>
                <a:gd name="connsiteX1" fmla="*/ 3452203 w 3482683"/>
                <a:gd name="connsiteY1" fmla="*/ 0 h 1358330"/>
                <a:gd name="connsiteX2" fmla="*/ 3482683 w 3482683"/>
                <a:gd name="connsiteY2" fmla="*/ 1327850 h 1358330"/>
                <a:gd name="connsiteX3" fmla="*/ 0 w 3482683"/>
                <a:gd name="connsiteY3" fmla="*/ 1358330 h 1358330"/>
                <a:gd name="connsiteX4" fmla="*/ 0 w 3482683"/>
                <a:gd name="connsiteY4" fmla="*/ 0 h 1358330"/>
                <a:gd name="connsiteX0" fmla="*/ 0 w 3482683"/>
                <a:gd name="connsiteY0" fmla="*/ 0 h 1358330"/>
                <a:gd name="connsiteX1" fmla="*/ 1219543 w 3482683"/>
                <a:gd name="connsiteY1" fmla="*/ 7620 h 1358330"/>
                <a:gd name="connsiteX2" fmla="*/ 3482683 w 3482683"/>
                <a:gd name="connsiteY2" fmla="*/ 1327850 h 1358330"/>
                <a:gd name="connsiteX3" fmla="*/ 0 w 3482683"/>
                <a:gd name="connsiteY3" fmla="*/ 1358330 h 1358330"/>
                <a:gd name="connsiteX4" fmla="*/ 0 w 3482683"/>
                <a:gd name="connsiteY4" fmla="*/ 0 h 135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683" h="1358330">
                  <a:moveTo>
                    <a:pt x="0" y="0"/>
                  </a:moveTo>
                  <a:lnTo>
                    <a:pt x="1219543" y="7620"/>
                  </a:lnTo>
                  <a:lnTo>
                    <a:pt x="3482683" y="1327850"/>
                  </a:lnTo>
                  <a:lnTo>
                    <a:pt x="0" y="1358330"/>
                  </a:lnTo>
                  <a:lnTo>
                    <a:pt x="0" y="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CEFC36FA-C54D-6E36-A0F5-0333DAA07EBA}"/>
                </a:ext>
              </a:extLst>
            </p:cNvPr>
            <p:cNvSpPr/>
            <p:nvPr/>
          </p:nvSpPr>
          <p:spPr>
            <a:xfrm>
              <a:off x="476250" y="1836133"/>
              <a:ext cx="4286250" cy="3270835"/>
            </a:xfrm>
            <a:custGeom>
              <a:avLst/>
              <a:gdLst>
                <a:gd name="connsiteX0" fmla="*/ 0 w 4286250"/>
                <a:gd name="connsiteY0" fmla="*/ 0 h 3397835"/>
                <a:gd name="connsiteX1" fmla="*/ 4286250 w 4286250"/>
                <a:gd name="connsiteY1" fmla="*/ 0 h 3397835"/>
                <a:gd name="connsiteX2" fmla="*/ 4286250 w 4286250"/>
                <a:gd name="connsiteY2" fmla="*/ 3397835 h 3397835"/>
                <a:gd name="connsiteX3" fmla="*/ 0 w 4286250"/>
                <a:gd name="connsiteY3" fmla="*/ 3397835 h 3397835"/>
                <a:gd name="connsiteX4" fmla="*/ 0 w 4286250"/>
                <a:gd name="connsiteY4" fmla="*/ 0 h 3397835"/>
                <a:gd name="connsiteX0" fmla="*/ 0 w 4286250"/>
                <a:gd name="connsiteY0" fmla="*/ 0 h 3397835"/>
                <a:gd name="connsiteX1" fmla="*/ 4260850 w 4286250"/>
                <a:gd name="connsiteY1" fmla="*/ 127000 h 3397835"/>
                <a:gd name="connsiteX2" fmla="*/ 4286250 w 4286250"/>
                <a:gd name="connsiteY2" fmla="*/ 3397835 h 3397835"/>
                <a:gd name="connsiteX3" fmla="*/ 0 w 4286250"/>
                <a:gd name="connsiteY3" fmla="*/ 3397835 h 3397835"/>
                <a:gd name="connsiteX4" fmla="*/ 0 w 4286250"/>
                <a:gd name="connsiteY4" fmla="*/ 0 h 3397835"/>
                <a:gd name="connsiteX0" fmla="*/ 6350 w 4286250"/>
                <a:gd name="connsiteY0" fmla="*/ 12700 h 3270835"/>
                <a:gd name="connsiteX1" fmla="*/ 4260850 w 4286250"/>
                <a:gd name="connsiteY1" fmla="*/ 0 h 3270835"/>
                <a:gd name="connsiteX2" fmla="*/ 4286250 w 4286250"/>
                <a:gd name="connsiteY2" fmla="*/ 3270835 h 3270835"/>
                <a:gd name="connsiteX3" fmla="*/ 0 w 4286250"/>
                <a:gd name="connsiteY3" fmla="*/ 3270835 h 3270835"/>
                <a:gd name="connsiteX4" fmla="*/ 6350 w 4286250"/>
                <a:gd name="connsiteY4" fmla="*/ 12700 h 327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0" h="3270835">
                  <a:moveTo>
                    <a:pt x="6350" y="12700"/>
                  </a:moveTo>
                  <a:lnTo>
                    <a:pt x="4260850" y="0"/>
                  </a:lnTo>
                  <a:lnTo>
                    <a:pt x="4286250" y="3270835"/>
                  </a:lnTo>
                  <a:lnTo>
                    <a:pt x="0" y="3270835"/>
                  </a:lnTo>
                  <a:cubicBezTo>
                    <a:pt x="2117" y="2184790"/>
                    <a:pt x="4233" y="1098745"/>
                    <a:pt x="6350" y="12700"/>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3256EA4-FC28-9FC3-F7E1-2BA99A1C929C}"/>
                </a:ext>
              </a:extLst>
            </p:cNvPr>
            <p:cNvCxnSpPr>
              <a:cxnSpLocks/>
            </p:cNvCxnSpPr>
            <p:nvPr/>
          </p:nvCxnSpPr>
          <p:spPr>
            <a:xfrm>
              <a:off x="6127750" y="1836856"/>
              <a:ext cx="1016000" cy="11222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4C44EB5-31E0-EDBB-0641-96F1FB326546}"/>
                </a:ext>
              </a:extLst>
            </p:cNvPr>
            <p:cNvCxnSpPr>
              <a:cxnSpLocks/>
            </p:cNvCxnSpPr>
            <p:nvPr/>
          </p:nvCxnSpPr>
          <p:spPr>
            <a:xfrm flipH="1">
              <a:off x="4387850" y="1836856"/>
              <a:ext cx="374650" cy="11222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4938EA8-2216-FBC0-C15B-1275DDD94E34}"/>
                </a:ext>
              </a:extLst>
            </p:cNvPr>
            <p:cNvCxnSpPr>
              <a:cxnSpLocks/>
            </p:cNvCxnSpPr>
            <p:nvPr/>
          </p:nvCxnSpPr>
          <p:spPr>
            <a:xfrm flipH="1">
              <a:off x="2371725" y="2959100"/>
              <a:ext cx="2016125" cy="21897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2E07CFD-6414-4839-CA6B-1E39CE06AB04}"/>
                </a:ext>
              </a:extLst>
            </p:cNvPr>
            <p:cNvCxnSpPr>
              <a:cxnSpLocks/>
            </p:cNvCxnSpPr>
            <p:nvPr/>
          </p:nvCxnSpPr>
          <p:spPr>
            <a:xfrm flipH="1">
              <a:off x="4387850" y="2959100"/>
              <a:ext cx="2774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ctangle 10">
              <a:extLst>
                <a:ext uri="{FF2B5EF4-FFF2-40B4-BE49-F238E27FC236}">
                  <a16:creationId xmlns:a16="http://schemas.microsoft.com/office/drawing/2014/main" id="{B5871C84-C597-1F76-8338-C337855CE989}"/>
                </a:ext>
              </a:extLst>
            </p:cNvPr>
            <p:cNvSpPr/>
            <p:nvPr/>
          </p:nvSpPr>
          <p:spPr>
            <a:xfrm>
              <a:off x="1322072" y="2939270"/>
              <a:ext cx="3065779" cy="1009939"/>
            </a:xfrm>
            <a:custGeom>
              <a:avLst/>
              <a:gdLst>
                <a:gd name="connsiteX0" fmla="*/ 0 w 1480008"/>
                <a:gd name="connsiteY0" fmla="*/ 0 h 1762813"/>
                <a:gd name="connsiteX1" fmla="*/ 1480008 w 1480008"/>
                <a:gd name="connsiteY1" fmla="*/ 0 h 1762813"/>
                <a:gd name="connsiteX2" fmla="*/ 1480008 w 1480008"/>
                <a:gd name="connsiteY2" fmla="*/ 1762813 h 1762813"/>
                <a:gd name="connsiteX3" fmla="*/ 0 w 1480008"/>
                <a:gd name="connsiteY3" fmla="*/ 1762813 h 1762813"/>
                <a:gd name="connsiteX4" fmla="*/ 0 w 1480008"/>
                <a:gd name="connsiteY4" fmla="*/ 0 h 1762813"/>
                <a:gd name="connsiteX0" fmla="*/ 226243 w 1480008"/>
                <a:gd name="connsiteY0" fmla="*/ 0 h 2073898"/>
                <a:gd name="connsiteX1" fmla="*/ 1480008 w 1480008"/>
                <a:gd name="connsiteY1" fmla="*/ 311085 h 2073898"/>
                <a:gd name="connsiteX2" fmla="*/ 1480008 w 1480008"/>
                <a:gd name="connsiteY2" fmla="*/ 2073898 h 2073898"/>
                <a:gd name="connsiteX3" fmla="*/ 0 w 1480008"/>
                <a:gd name="connsiteY3" fmla="*/ 2073898 h 2073898"/>
                <a:gd name="connsiteX4" fmla="*/ 226243 w 1480008"/>
                <a:gd name="connsiteY4" fmla="*/ 0 h 2073898"/>
                <a:gd name="connsiteX0" fmla="*/ 1348033 w 2601798"/>
                <a:gd name="connsiteY0" fmla="*/ 0 h 2073898"/>
                <a:gd name="connsiteX1" fmla="*/ 2601798 w 2601798"/>
                <a:gd name="connsiteY1" fmla="*/ 311085 h 2073898"/>
                <a:gd name="connsiteX2" fmla="*/ 2601798 w 2601798"/>
                <a:gd name="connsiteY2" fmla="*/ 2073898 h 2073898"/>
                <a:gd name="connsiteX3" fmla="*/ 0 w 2601798"/>
                <a:gd name="connsiteY3" fmla="*/ 556183 h 2073898"/>
                <a:gd name="connsiteX4" fmla="*/ 1348033 w 2601798"/>
                <a:gd name="connsiteY4" fmla="*/ 0 h 2073898"/>
                <a:gd name="connsiteX0" fmla="*/ 1348033 w 2601798"/>
                <a:gd name="connsiteY0" fmla="*/ 0 h 1008669"/>
                <a:gd name="connsiteX1" fmla="*/ 2601798 w 2601798"/>
                <a:gd name="connsiteY1" fmla="*/ 311085 h 1008669"/>
                <a:gd name="connsiteX2" fmla="*/ 820132 w 2601798"/>
                <a:gd name="connsiteY2" fmla="*/ 1008669 h 1008669"/>
                <a:gd name="connsiteX3" fmla="*/ 0 w 2601798"/>
                <a:gd name="connsiteY3" fmla="*/ 556183 h 1008669"/>
                <a:gd name="connsiteX4" fmla="*/ 1348033 w 2601798"/>
                <a:gd name="connsiteY4" fmla="*/ 0 h 1008669"/>
                <a:gd name="connsiteX0" fmla="*/ 1119957 w 2601798"/>
                <a:gd name="connsiteY0" fmla="*/ 0 h 1072169"/>
                <a:gd name="connsiteX1" fmla="*/ 2601798 w 2601798"/>
                <a:gd name="connsiteY1" fmla="*/ 374585 h 1072169"/>
                <a:gd name="connsiteX2" fmla="*/ 820132 w 2601798"/>
                <a:gd name="connsiteY2" fmla="*/ 1072169 h 1072169"/>
                <a:gd name="connsiteX3" fmla="*/ 0 w 2601798"/>
                <a:gd name="connsiteY3" fmla="*/ 619683 h 1072169"/>
                <a:gd name="connsiteX4" fmla="*/ 1119957 w 2601798"/>
                <a:gd name="connsiteY4" fmla="*/ 0 h 1072169"/>
                <a:gd name="connsiteX0" fmla="*/ 1391476 w 2873317"/>
                <a:gd name="connsiteY0" fmla="*/ 0 h 1072169"/>
                <a:gd name="connsiteX1" fmla="*/ 2873317 w 2873317"/>
                <a:gd name="connsiteY1" fmla="*/ 374585 h 1072169"/>
                <a:gd name="connsiteX2" fmla="*/ 1091651 w 2873317"/>
                <a:gd name="connsiteY2" fmla="*/ 1072169 h 1072169"/>
                <a:gd name="connsiteX3" fmla="*/ 0 w 2873317"/>
                <a:gd name="connsiteY3" fmla="*/ 435533 h 1072169"/>
                <a:gd name="connsiteX4" fmla="*/ 1391476 w 2873317"/>
                <a:gd name="connsiteY4" fmla="*/ 0 h 1072169"/>
                <a:gd name="connsiteX0" fmla="*/ 1391476 w 2873317"/>
                <a:gd name="connsiteY0" fmla="*/ 0 h 849919"/>
                <a:gd name="connsiteX1" fmla="*/ 2873317 w 2873317"/>
                <a:gd name="connsiteY1" fmla="*/ 374585 h 849919"/>
                <a:gd name="connsiteX2" fmla="*/ 1612967 w 2873317"/>
                <a:gd name="connsiteY2" fmla="*/ 849919 h 849919"/>
                <a:gd name="connsiteX3" fmla="*/ 0 w 2873317"/>
                <a:gd name="connsiteY3" fmla="*/ 435533 h 849919"/>
                <a:gd name="connsiteX4" fmla="*/ 1391476 w 2873317"/>
                <a:gd name="connsiteY4" fmla="*/ 0 h 849919"/>
                <a:gd name="connsiteX0" fmla="*/ 1391476 w 2873317"/>
                <a:gd name="connsiteY0" fmla="*/ 0 h 881669"/>
                <a:gd name="connsiteX1" fmla="*/ 2873317 w 2873317"/>
                <a:gd name="connsiteY1" fmla="*/ 374585 h 881669"/>
                <a:gd name="connsiteX2" fmla="*/ 1498929 w 2873317"/>
                <a:gd name="connsiteY2" fmla="*/ 881669 h 881669"/>
                <a:gd name="connsiteX3" fmla="*/ 0 w 2873317"/>
                <a:gd name="connsiteY3" fmla="*/ 435533 h 881669"/>
                <a:gd name="connsiteX4" fmla="*/ 1391476 w 2873317"/>
                <a:gd name="connsiteY4" fmla="*/ 0 h 881669"/>
                <a:gd name="connsiteX0" fmla="*/ 1239426 w 2721267"/>
                <a:gd name="connsiteY0" fmla="*/ 0 h 881669"/>
                <a:gd name="connsiteX1" fmla="*/ 2721267 w 2721267"/>
                <a:gd name="connsiteY1" fmla="*/ 374585 h 881669"/>
                <a:gd name="connsiteX2" fmla="*/ 1346879 w 2721267"/>
                <a:gd name="connsiteY2" fmla="*/ 881669 h 881669"/>
                <a:gd name="connsiteX3" fmla="*/ 0 w 2721267"/>
                <a:gd name="connsiteY3" fmla="*/ 486333 h 881669"/>
                <a:gd name="connsiteX4" fmla="*/ 1239426 w 2721267"/>
                <a:gd name="connsiteY4" fmla="*/ 0 h 881669"/>
                <a:gd name="connsiteX0" fmla="*/ 1364325 w 2721267"/>
                <a:gd name="connsiteY0" fmla="*/ 0 h 837219"/>
                <a:gd name="connsiteX1" fmla="*/ 2721267 w 2721267"/>
                <a:gd name="connsiteY1" fmla="*/ 330135 h 837219"/>
                <a:gd name="connsiteX2" fmla="*/ 1346879 w 2721267"/>
                <a:gd name="connsiteY2" fmla="*/ 837219 h 837219"/>
                <a:gd name="connsiteX3" fmla="*/ 0 w 2721267"/>
                <a:gd name="connsiteY3" fmla="*/ 441883 h 837219"/>
                <a:gd name="connsiteX4" fmla="*/ 1364325 w 2721267"/>
                <a:gd name="connsiteY4" fmla="*/ 0 h 837219"/>
                <a:gd name="connsiteX0" fmla="*/ 1364325 w 2721267"/>
                <a:gd name="connsiteY0" fmla="*/ 0 h 1319819"/>
                <a:gd name="connsiteX1" fmla="*/ 2721267 w 2721267"/>
                <a:gd name="connsiteY1" fmla="*/ 330135 h 1319819"/>
                <a:gd name="connsiteX2" fmla="*/ 1949651 w 2721267"/>
                <a:gd name="connsiteY2" fmla="*/ 1319819 h 1319819"/>
                <a:gd name="connsiteX3" fmla="*/ 0 w 2721267"/>
                <a:gd name="connsiteY3" fmla="*/ 441883 h 1319819"/>
                <a:gd name="connsiteX4" fmla="*/ 1364325 w 2721267"/>
                <a:gd name="connsiteY4" fmla="*/ 0 h 1319819"/>
                <a:gd name="connsiteX0" fmla="*/ 723541 w 2080483"/>
                <a:gd name="connsiteY0" fmla="*/ 0 h 1319819"/>
                <a:gd name="connsiteX1" fmla="*/ 2080483 w 2080483"/>
                <a:gd name="connsiteY1" fmla="*/ 330135 h 1319819"/>
                <a:gd name="connsiteX2" fmla="*/ 1308867 w 2080483"/>
                <a:gd name="connsiteY2" fmla="*/ 1319819 h 1319819"/>
                <a:gd name="connsiteX3" fmla="*/ 0 w 2080483"/>
                <a:gd name="connsiteY3" fmla="*/ 1064183 h 1319819"/>
                <a:gd name="connsiteX4" fmla="*/ 723541 w 2080483"/>
                <a:gd name="connsiteY4" fmla="*/ 0 h 1319819"/>
                <a:gd name="connsiteX0" fmla="*/ 658377 w 2080483"/>
                <a:gd name="connsiteY0" fmla="*/ 0 h 1002319"/>
                <a:gd name="connsiteX1" fmla="*/ 2080483 w 2080483"/>
                <a:gd name="connsiteY1" fmla="*/ 12635 h 1002319"/>
                <a:gd name="connsiteX2" fmla="*/ 1308867 w 2080483"/>
                <a:gd name="connsiteY2" fmla="*/ 1002319 h 1002319"/>
                <a:gd name="connsiteX3" fmla="*/ 0 w 2080483"/>
                <a:gd name="connsiteY3" fmla="*/ 746683 h 1002319"/>
                <a:gd name="connsiteX4" fmla="*/ 658377 w 2080483"/>
                <a:gd name="connsiteY4" fmla="*/ 0 h 1002319"/>
                <a:gd name="connsiteX0" fmla="*/ 804997 w 2080483"/>
                <a:gd name="connsiteY0" fmla="*/ 0 h 1015019"/>
                <a:gd name="connsiteX1" fmla="*/ 2080483 w 2080483"/>
                <a:gd name="connsiteY1" fmla="*/ 25335 h 1015019"/>
                <a:gd name="connsiteX2" fmla="*/ 1308867 w 2080483"/>
                <a:gd name="connsiteY2" fmla="*/ 1015019 h 1015019"/>
                <a:gd name="connsiteX3" fmla="*/ 0 w 2080483"/>
                <a:gd name="connsiteY3" fmla="*/ 759383 h 1015019"/>
                <a:gd name="connsiteX4" fmla="*/ 804997 w 2080483"/>
                <a:gd name="connsiteY4" fmla="*/ 0 h 1015019"/>
                <a:gd name="connsiteX0" fmla="*/ 804997 w 2080483"/>
                <a:gd name="connsiteY0" fmla="*/ 0 h 1015019"/>
                <a:gd name="connsiteX1" fmla="*/ 2080483 w 2080483"/>
                <a:gd name="connsiteY1" fmla="*/ 25335 h 1015019"/>
                <a:gd name="connsiteX2" fmla="*/ 1308867 w 2080483"/>
                <a:gd name="connsiteY2" fmla="*/ 1015019 h 1015019"/>
                <a:gd name="connsiteX3" fmla="*/ 0 w 2080483"/>
                <a:gd name="connsiteY3" fmla="*/ 994333 h 1015019"/>
                <a:gd name="connsiteX4" fmla="*/ 804997 w 2080483"/>
                <a:gd name="connsiteY4" fmla="*/ 0 h 1015019"/>
                <a:gd name="connsiteX0" fmla="*/ 940757 w 2080483"/>
                <a:gd name="connsiteY0" fmla="*/ 0 h 995969"/>
                <a:gd name="connsiteX1" fmla="*/ 2080483 w 2080483"/>
                <a:gd name="connsiteY1" fmla="*/ 6285 h 995969"/>
                <a:gd name="connsiteX2" fmla="*/ 1308867 w 2080483"/>
                <a:gd name="connsiteY2" fmla="*/ 995969 h 995969"/>
                <a:gd name="connsiteX3" fmla="*/ 0 w 2080483"/>
                <a:gd name="connsiteY3" fmla="*/ 975283 h 995969"/>
                <a:gd name="connsiteX4" fmla="*/ 940757 w 2080483"/>
                <a:gd name="connsiteY4" fmla="*/ 0 h 995969"/>
                <a:gd name="connsiteX0" fmla="*/ 940757 w 2080483"/>
                <a:gd name="connsiteY0" fmla="*/ 0 h 1002319"/>
                <a:gd name="connsiteX1" fmla="*/ 2080483 w 2080483"/>
                <a:gd name="connsiteY1" fmla="*/ 6285 h 1002319"/>
                <a:gd name="connsiteX2" fmla="*/ 1504913 w 2080483"/>
                <a:gd name="connsiteY2" fmla="*/ 1002319 h 1002319"/>
                <a:gd name="connsiteX3" fmla="*/ 0 w 2080483"/>
                <a:gd name="connsiteY3" fmla="*/ 975283 h 1002319"/>
                <a:gd name="connsiteX4" fmla="*/ 940757 w 2080483"/>
                <a:gd name="connsiteY4" fmla="*/ 0 h 1002319"/>
                <a:gd name="connsiteX0" fmla="*/ 791922 w 1931648"/>
                <a:gd name="connsiteY0" fmla="*/ 0 h 1002319"/>
                <a:gd name="connsiteX1" fmla="*/ 1931648 w 1931648"/>
                <a:gd name="connsiteY1" fmla="*/ 6285 h 1002319"/>
                <a:gd name="connsiteX2" fmla="*/ 1356078 w 1931648"/>
                <a:gd name="connsiteY2" fmla="*/ 1002319 h 1002319"/>
                <a:gd name="connsiteX3" fmla="*/ 0 w 1931648"/>
                <a:gd name="connsiteY3" fmla="*/ 815263 h 1002319"/>
                <a:gd name="connsiteX4" fmla="*/ 791922 w 1931648"/>
                <a:gd name="connsiteY4" fmla="*/ 0 h 1002319"/>
                <a:gd name="connsiteX0" fmla="*/ 715104 w 1931648"/>
                <a:gd name="connsiteY0" fmla="*/ 69915 h 996034"/>
                <a:gd name="connsiteX1" fmla="*/ 1931648 w 1931648"/>
                <a:gd name="connsiteY1" fmla="*/ 0 h 996034"/>
                <a:gd name="connsiteX2" fmla="*/ 1356078 w 1931648"/>
                <a:gd name="connsiteY2" fmla="*/ 996034 h 996034"/>
                <a:gd name="connsiteX3" fmla="*/ 0 w 1931648"/>
                <a:gd name="connsiteY3" fmla="*/ 808978 h 996034"/>
                <a:gd name="connsiteX4" fmla="*/ 715104 w 1931648"/>
                <a:gd name="connsiteY4" fmla="*/ 69915 h 996034"/>
                <a:gd name="connsiteX0" fmla="*/ 739110 w 1931648"/>
                <a:gd name="connsiteY0" fmla="*/ 0 h 1009939"/>
                <a:gd name="connsiteX1" fmla="*/ 1931648 w 1931648"/>
                <a:gd name="connsiteY1" fmla="*/ 13905 h 1009939"/>
                <a:gd name="connsiteX2" fmla="*/ 1356078 w 1931648"/>
                <a:gd name="connsiteY2" fmla="*/ 1009939 h 1009939"/>
                <a:gd name="connsiteX3" fmla="*/ 0 w 1931648"/>
                <a:gd name="connsiteY3" fmla="*/ 822883 h 1009939"/>
                <a:gd name="connsiteX4" fmla="*/ 739110 w 1931648"/>
                <a:gd name="connsiteY4" fmla="*/ 0 h 1009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648" h="1009939">
                  <a:moveTo>
                    <a:pt x="739110" y="0"/>
                  </a:moveTo>
                  <a:lnTo>
                    <a:pt x="1931648" y="13905"/>
                  </a:lnTo>
                  <a:lnTo>
                    <a:pt x="1356078" y="1009939"/>
                  </a:lnTo>
                  <a:lnTo>
                    <a:pt x="0" y="822883"/>
                  </a:lnTo>
                  <a:lnTo>
                    <a:pt x="739110" y="0"/>
                  </a:lnTo>
                  <a:close/>
                </a:path>
              </a:pathLst>
            </a:custGeom>
            <a:pattFill prst="lgGrid">
              <a:fgClr>
                <a:schemeClr val="accent1"/>
              </a:fgClr>
              <a:bgClr>
                <a:schemeClr val="bg1">
                  <a:lumMod val="75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23">
              <a:extLst>
                <a:ext uri="{FF2B5EF4-FFF2-40B4-BE49-F238E27FC236}">
                  <a16:creationId xmlns:a16="http://schemas.microsoft.com/office/drawing/2014/main" id="{866874CD-39C1-4FD3-C68F-8EA9FF00088E}"/>
                </a:ext>
              </a:extLst>
            </p:cNvPr>
            <p:cNvSpPr/>
            <p:nvPr/>
          </p:nvSpPr>
          <p:spPr>
            <a:xfrm rot="8190165" flipV="1">
              <a:off x="2015130" y="4411128"/>
              <a:ext cx="1733472" cy="159976"/>
            </a:xfrm>
            <a:custGeom>
              <a:avLst/>
              <a:gdLst>
                <a:gd name="connsiteX0" fmla="*/ 0 w 5832000"/>
                <a:gd name="connsiteY0" fmla="*/ 0 h 82794"/>
                <a:gd name="connsiteX1" fmla="*/ 5832000 w 5832000"/>
                <a:gd name="connsiteY1" fmla="*/ 0 h 82794"/>
                <a:gd name="connsiteX2" fmla="*/ 5832000 w 5832000"/>
                <a:gd name="connsiteY2" fmla="*/ 82794 h 82794"/>
                <a:gd name="connsiteX3" fmla="*/ 0 w 5832000"/>
                <a:gd name="connsiteY3" fmla="*/ 82794 h 82794"/>
                <a:gd name="connsiteX4" fmla="*/ 0 w 5832000"/>
                <a:gd name="connsiteY4" fmla="*/ 0 h 82794"/>
                <a:gd name="connsiteX0" fmla="*/ 26179 w 5858179"/>
                <a:gd name="connsiteY0" fmla="*/ 0 h 83145"/>
                <a:gd name="connsiteX1" fmla="*/ 5858179 w 5858179"/>
                <a:gd name="connsiteY1" fmla="*/ 0 h 83145"/>
                <a:gd name="connsiteX2" fmla="*/ 5858179 w 5858179"/>
                <a:gd name="connsiteY2" fmla="*/ 82794 h 83145"/>
                <a:gd name="connsiteX3" fmla="*/ 0 w 5858179"/>
                <a:gd name="connsiteY3" fmla="*/ 83145 h 83145"/>
                <a:gd name="connsiteX4" fmla="*/ 26179 w 5858179"/>
                <a:gd name="connsiteY4" fmla="*/ 0 h 83145"/>
                <a:gd name="connsiteX0" fmla="*/ 26179 w 5880540"/>
                <a:gd name="connsiteY0" fmla="*/ 0 h 83145"/>
                <a:gd name="connsiteX1" fmla="*/ 5880540 w 5880540"/>
                <a:gd name="connsiteY1" fmla="*/ 2010 h 83145"/>
                <a:gd name="connsiteX2" fmla="*/ 5858179 w 5880540"/>
                <a:gd name="connsiteY2" fmla="*/ 82794 h 83145"/>
                <a:gd name="connsiteX3" fmla="*/ 0 w 5880540"/>
                <a:gd name="connsiteY3" fmla="*/ 83145 h 83145"/>
                <a:gd name="connsiteX4" fmla="*/ 26179 w 5880540"/>
                <a:gd name="connsiteY4" fmla="*/ 0 h 83145"/>
                <a:gd name="connsiteX0" fmla="*/ 26179 w 5896902"/>
                <a:gd name="connsiteY0" fmla="*/ 0 h 84585"/>
                <a:gd name="connsiteX1" fmla="*/ 5880540 w 5896902"/>
                <a:gd name="connsiteY1" fmla="*/ 2010 h 84585"/>
                <a:gd name="connsiteX2" fmla="*/ 5896902 w 5896902"/>
                <a:gd name="connsiteY2" fmla="*/ 84585 h 84585"/>
                <a:gd name="connsiteX3" fmla="*/ 0 w 5896902"/>
                <a:gd name="connsiteY3" fmla="*/ 83145 h 84585"/>
                <a:gd name="connsiteX4" fmla="*/ 26179 w 5896902"/>
                <a:gd name="connsiteY4" fmla="*/ 0 h 84585"/>
                <a:gd name="connsiteX0" fmla="*/ 24370 w 5896902"/>
                <a:gd name="connsiteY0" fmla="*/ 0 h 104584"/>
                <a:gd name="connsiteX1" fmla="*/ 5880540 w 5896902"/>
                <a:gd name="connsiteY1" fmla="*/ 22009 h 104584"/>
                <a:gd name="connsiteX2" fmla="*/ 5896902 w 5896902"/>
                <a:gd name="connsiteY2" fmla="*/ 104584 h 104584"/>
                <a:gd name="connsiteX3" fmla="*/ 0 w 5896902"/>
                <a:gd name="connsiteY3" fmla="*/ 103144 h 104584"/>
                <a:gd name="connsiteX4" fmla="*/ 24370 w 5896902"/>
                <a:gd name="connsiteY4" fmla="*/ 0 h 104584"/>
                <a:gd name="connsiteX0" fmla="*/ 84012 w 5956544"/>
                <a:gd name="connsiteY0" fmla="*/ 0 h 117624"/>
                <a:gd name="connsiteX1" fmla="*/ 5940182 w 5956544"/>
                <a:gd name="connsiteY1" fmla="*/ 22009 h 117624"/>
                <a:gd name="connsiteX2" fmla="*/ 5956544 w 5956544"/>
                <a:gd name="connsiteY2" fmla="*/ 104584 h 117624"/>
                <a:gd name="connsiteX3" fmla="*/ 0 w 5956544"/>
                <a:gd name="connsiteY3" fmla="*/ 117624 h 117624"/>
                <a:gd name="connsiteX4" fmla="*/ 84012 w 5956544"/>
                <a:gd name="connsiteY4" fmla="*/ 0 h 117624"/>
                <a:gd name="connsiteX0" fmla="*/ 84012 w 5940182"/>
                <a:gd name="connsiteY0" fmla="*/ 0 h 133049"/>
                <a:gd name="connsiteX1" fmla="*/ 5940182 w 5940182"/>
                <a:gd name="connsiteY1" fmla="*/ 22009 h 133049"/>
                <a:gd name="connsiteX2" fmla="*/ 5920622 w 5940182"/>
                <a:gd name="connsiteY2" fmla="*/ 133049 h 133049"/>
                <a:gd name="connsiteX3" fmla="*/ 0 w 5940182"/>
                <a:gd name="connsiteY3" fmla="*/ 117624 h 133049"/>
                <a:gd name="connsiteX4" fmla="*/ 84012 w 5940182"/>
                <a:gd name="connsiteY4" fmla="*/ 0 h 133049"/>
                <a:gd name="connsiteX0" fmla="*/ 84012 w 5940182"/>
                <a:gd name="connsiteY0" fmla="*/ 0 h 137905"/>
                <a:gd name="connsiteX1" fmla="*/ 5940182 w 5940182"/>
                <a:gd name="connsiteY1" fmla="*/ 22009 h 137905"/>
                <a:gd name="connsiteX2" fmla="*/ 5834940 w 5940182"/>
                <a:gd name="connsiteY2" fmla="*/ 137905 h 137905"/>
                <a:gd name="connsiteX3" fmla="*/ 0 w 5940182"/>
                <a:gd name="connsiteY3" fmla="*/ 117624 h 137905"/>
                <a:gd name="connsiteX4" fmla="*/ 84012 w 5940182"/>
                <a:gd name="connsiteY4" fmla="*/ 0 h 137905"/>
                <a:gd name="connsiteX0" fmla="*/ 84012 w 5896000"/>
                <a:gd name="connsiteY0" fmla="*/ 0 h 137905"/>
                <a:gd name="connsiteX1" fmla="*/ 5895999 w 5896000"/>
                <a:gd name="connsiteY1" fmla="*/ 29312 h 137905"/>
                <a:gd name="connsiteX2" fmla="*/ 5834940 w 5896000"/>
                <a:gd name="connsiteY2" fmla="*/ 137905 h 137905"/>
                <a:gd name="connsiteX3" fmla="*/ 0 w 5896000"/>
                <a:gd name="connsiteY3" fmla="*/ 117624 h 137905"/>
                <a:gd name="connsiteX4" fmla="*/ 84012 w 5896000"/>
                <a:gd name="connsiteY4" fmla="*/ 0 h 137905"/>
                <a:gd name="connsiteX0" fmla="*/ 1 w 6357240"/>
                <a:gd name="connsiteY0" fmla="*/ 34776 h 108593"/>
                <a:gd name="connsiteX1" fmla="*/ 6357239 w 6357240"/>
                <a:gd name="connsiteY1" fmla="*/ 0 h 108593"/>
                <a:gd name="connsiteX2" fmla="*/ 6296180 w 6357240"/>
                <a:gd name="connsiteY2" fmla="*/ 108593 h 108593"/>
                <a:gd name="connsiteX3" fmla="*/ 461240 w 6357240"/>
                <a:gd name="connsiteY3" fmla="*/ 88312 h 108593"/>
                <a:gd name="connsiteX4" fmla="*/ 1 w 6357240"/>
                <a:gd name="connsiteY4" fmla="*/ 34776 h 108593"/>
                <a:gd name="connsiteX0" fmla="*/ 1 w 6710990"/>
                <a:gd name="connsiteY0" fmla="*/ 0 h 73817"/>
                <a:gd name="connsiteX1" fmla="*/ 6710990 w 6710990"/>
                <a:gd name="connsiteY1" fmla="*/ 6425 h 73817"/>
                <a:gd name="connsiteX2" fmla="*/ 6296180 w 6710990"/>
                <a:gd name="connsiteY2" fmla="*/ 73817 h 73817"/>
                <a:gd name="connsiteX3" fmla="*/ 461240 w 6710990"/>
                <a:gd name="connsiteY3" fmla="*/ 53536 h 73817"/>
                <a:gd name="connsiteX4" fmla="*/ 1 w 6710990"/>
                <a:gd name="connsiteY4" fmla="*/ 0 h 73817"/>
                <a:gd name="connsiteX0" fmla="*/ 1 w 7197379"/>
                <a:gd name="connsiteY0" fmla="*/ 0 h 96887"/>
                <a:gd name="connsiteX1" fmla="*/ 6710990 w 7197379"/>
                <a:gd name="connsiteY1" fmla="*/ 6425 h 96887"/>
                <a:gd name="connsiteX2" fmla="*/ 7197381 w 7197379"/>
                <a:gd name="connsiteY2" fmla="*/ 96887 h 96887"/>
                <a:gd name="connsiteX3" fmla="*/ 461240 w 7197379"/>
                <a:gd name="connsiteY3" fmla="*/ 53536 h 96887"/>
                <a:gd name="connsiteX4" fmla="*/ 1 w 7197379"/>
                <a:gd name="connsiteY4" fmla="*/ 0 h 96887"/>
                <a:gd name="connsiteX0" fmla="*/ 1 w 7371360"/>
                <a:gd name="connsiteY0" fmla="*/ 0 h 96887"/>
                <a:gd name="connsiteX1" fmla="*/ 7371360 w 7371360"/>
                <a:gd name="connsiteY1" fmla="*/ 34748 h 96887"/>
                <a:gd name="connsiteX2" fmla="*/ 7197381 w 7371360"/>
                <a:gd name="connsiteY2" fmla="*/ 96887 h 96887"/>
                <a:gd name="connsiteX3" fmla="*/ 461240 w 7371360"/>
                <a:gd name="connsiteY3" fmla="*/ 53536 h 96887"/>
                <a:gd name="connsiteX4" fmla="*/ 1 w 7371360"/>
                <a:gd name="connsiteY4" fmla="*/ 0 h 96887"/>
                <a:gd name="connsiteX0" fmla="*/ 553092 w 6910120"/>
                <a:gd name="connsiteY0" fmla="*/ 0 h 89151"/>
                <a:gd name="connsiteX1" fmla="*/ 6910120 w 6910120"/>
                <a:gd name="connsiteY1" fmla="*/ 27012 h 89151"/>
                <a:gd name="connsiteX2" fmla="*/ 6736141 w 6910120"/>
                <a:gd name="connsiteY2" fmla="*/ 89151 h 89151"/>
                <a:gd name="connsiteX3" fmla="*/ 0 w 6910120"/>
                <a:gd name="connsiteY3" fmla="*/ 45800 h 89151"/>
                <a:gd name="connsiteX4" fmla="*/ 553092 w 6910120"/>
                <a:gd name="connsiteY4" fmla="*/ 0 h 89151"/>
                <a:gd name="connsiteX0" fmla="*/ 553092 w 6910120"/>
                <a:gd name="connsiteY0" fmla="*/ 0 h 112858"/>
                <a:gd name="connsiteX1" fmla="*/ 6910120 w 6910120"/>
                <a:gd name="connsiteY1" fmla="*/ 27012 h 112858"/>
                <a:gd name="connsiteX2" fmla="*/ 6723291 w 6910120"/>
                <a:gd name="connsiteY2" fmla="*/ 112858 h 112858"/>
                <a:gd name="connsiteX3" fmla="*/ 0 w 6910120"/>
                <a:gd name="connsiteY3" fmla="*/ 45800 h 112858"/>
                <a:gd name="connsiteX4" fmla="*/ 553092 w 6910120"/>
                <a:gd name="connsiteY4" fmla="*/ 0 h 112858"/>
                <a:gd name="connsiteX0" fmla="*/ 553092 w 6802584"/>
                <a:gd name="connsiteY0" fmla="*/ 0 h 112858"/>
                <a:gd name="connsiteX1" fmla="*/ 6802586 w 6802584"/>
                <a:gd name="connsiteY1" fmla="*/ 66137 h 112858"/>
                <a:gd name="connsiteX2" fmla="*/ 6723291 w 6802584"/>
                <a:gd name="connsiteY2" fmla="*/ 112858 h 112858"/>
                <a:gd name="connsiteX3" fmla="*/ 0 w 6802584"/>
                <a:gd name="connsiteY3" fmla="*/ 45800 h 112858"/>
                <a:gd name="connsiteX4" fmla="*/ 553092 w 6802584"/>
                <a:gd name="connsiteY4" fmla="*/ 0 h 1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584" h="112858">
                  <a:moveTo>
                    <a:pt x="553092" y="0"/>
                  </a:moveTo>
                  <a:lnTo>
                    <a:pt x="6802586" y="66137"/>
                  </a:lnTo>
                  <a:lnTo>
                    <a:pt x="6723291" y="112858"/>
                  </a:lnTo>
                  <a:lnTo>
                    <a:pt x="0" y="45800"/>
                  </a:lnTo>
                  <a:lnTo>
                    <a:pt x="553092"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ylinder 81">
              <a:extLst>
                <a:ext uri="{FF2B5EF4-FFF2-40B4-BE49-F238E27FC236}">
                  <a16:creationId xmlns:a16="http://schemas.microsoft.com/office/drawing/2014/main" id="{92ED2478-46BA-BA6E-30EF-64E05C8A3A22}"/>
                </a:ext>
              </a:extLst>
            </p:cNvPr>
            <p:cNvSpPr/>
            <p:nvPr/>
          </p:nvSpPr>
          <p:spPr>
            <a:xfrm>
              <a:off x="2556575" y="3468747"/>
              <a:ext cx="158749" cy="684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Rectangle 70">
              <a:extLst>
                <a:ext uri="{FF2B5EF4-FFF2-40B4-BE49-F238E27FC236}">
                  <a16:creationId xmlns:a16="http://schemas.microsoft.com/office/drawing/2014/main" id="{DD56B5DE-9D06-37A0-D0D1-D143FA450B46}"/>
                </a:ext>
              </a:extLst>
            </p:cNvPr>
            <p:cNvSpPr/>
            <p:nvPr/>
          </p:nvSpPr>
          <p:spPr>
            <a:xfrm>
              <a:off x="2393950" y="2971309"/>
              <a:ext cx="7594600" cy="2173265"/>
            </a:xfrm>
            <a:custGeom>
              <a:avLst/>
              <a:gdLst>
                <a:gd name="connsiteX0" fmla="*/ 0 w 5600700"/>
                <a:gd name="connsiteY0" fmla="*/ 0 h 2147865"/>
                <a:gd name="connsiteX1" fmla="*/ 5600700 w 5600700"/>
                <a:gd name="connsiteY1" fmla="*/ 0 h 2147865"/>
                <a:gd name="connsiteX2" fmla="*/ 5600700 w 5600700"/>
                <a:gd name="connsiteY2" fmla="*/ 2147865 h 2147865"/>
                <a:gd name="connsiteX3" fmla="*/ 0 w 5600700"/>
                <a:gd name="connsiteY3" fmla="*/ 2147865 h 2147865"/>
                <a:gd name="connsiteX4" fmla="*/ 0 w 5600700"/>
                <a:gd name="connsiteY4" fmla="*/ 0 h 2147865"/>
                <a:gd name="connsiteX0" fmla="*/ 1993900 w 7594600"/>
                <a:gd name="connsiteY0" fmla="*/ 0 h 2173265"/>
                <a:gd name="connsiteX1" fmla="*/ 7594600 w 7594600"/>
                <a:gd name="connsiteY1" fmla="*/ 0 h 2173265"/>
                <a:gd name="connsiteX2" fmla="*/ 7594600 w 7594600"/>
                <a:gd name="connsiteY2" fmla="*/ 2147865 h 2173265"/>
                <a:gd name="connsiteX3" fmla="*/ 0 w 7594600"/>
                <a:gd name="connsiteY3" fmla="*/ 2173265 h 2173265"/>
                <a:gd name="connsiteX4" fmla="*/ 1993900 w 7594600"/>
                <a:gd name="connsiteY4" fmla="*/ 0 h 2173265"/>
                <a:gd name="connsiteX0" fmla="*/ 1993900 w 7594600"/>
                <a:gd name="connsiteY0" fmla="*/ 0 h 2173265"/>
                <a:gd name="connsiteX1" fmla="*/ 7569200 w 7594600"/>
                <a:gd name="connsiteY1" fmla="*/ 361950 h 2173265"/>
                <a:gd name="connsiteX2" fmla="*/ 7594600 w 7594600"/>
                <a:gd name="connsiteY2" fmla="*/ 2147865 h 2173265"/>
                <a:gd name="connsiteX3" fmla="*/ 0 w 7594600"/>
                <a:gd name="connsiteY3" fmla="*/ 2173265 h 2173265"/>
                <a:gd name="connsiteX4" fmla="*/ 1993900 w 7594600"/>
                <a:gd name="connsiteY4" fmla="*/ 0 h 2173265"/>
                <a:gd name="connsiteX0" fmla="*/ 1993900 w 7594600"/>
                <a:gd name="connsiteY0" fmla="*/ 0 h 2173265"/>
                <a:gd name="connsiteX1" fmla="*/ 7569200 w 7594600"/>
                <a:gd name="connsiteY1" fmla="*/ 361950 h 2173265"/>
                <a:gd name="connsiteX2" fmla="*/ 7594600 w 7594600"/>
                <a:gd name="connsiteY2" fmla="*/ 2147865 h 2173265"/>
                <a:gd name="connsiteX3" fmla="*/ 0 w 7594600"/>
                <a:gd name="connsiteY3" fmla="*/ 2173265 h 2173265"/>
                <a:gd name="connsiteX4" fmla="*/ 1993900 w 7594600"/>
                <a:gd name="connsiteY4" fmla="*/ 0 h 217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600" h="2173265">
                  <a:moveTo>
                    <a:pt x="1993900" y="0"/>
                  </a:moveTo>
                  <a:cubicBezTo>
                    <a:pt x="3852333" y="120650"/>
                    <a:pt x="5094817" y="-63500"/>
                    <a:pt x="7569200" y="361950"/>
                  </a:cubicBezTo>
                  <a:lnTo>
                    <a:pt x="7594600" y="2147865"/>
                  </a:lnTo>
                  <a:lnTo>
                    <a:pt x="0" y="2173265"/>
                  </a:lnTo>
                  <a:lnTo>
                    <a:pt x="1993900" y="0"/>
                  </a:lnTo>
                  <a:close/>
                </a:path>
              </a:pathLst>
            </a:cu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D5F28A3D-7496-5370-DDCE-3A131CD1C29C}"/>
                </a:ext>
              </a:extLst>
            </p:cNvPr>
            <p:cNvSpPr/>
            <p:nvPr/>
          </p:nvSpPr>
          <p:spPr>
            <a:xfrm>
              <a:off x="4394222" y="2967016"/>
              <a:ext cx="2755878" cy="530028"/>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84CCFE7D-8DA2-AC41-830A-6ABA9A0B6963}"/>
                </a:ext>
              </a:extLst>
            </p:cNvPr>
            <p:cNvSpPr/>
            <p:nvPr/>
          </p:nvSpPr>
          <p:spPr>
            <a:xfrm rot="460097">
              <a:off x="7095131" y="3034690"/>
              <a:ext cx="1072506" cy="530028"/>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518995A6-9BE8-7AF4-312A-ED9745519B10}"/>
                </a:ext>
              </a:extLst>
            </p:cNvPr>
            <p:cNvCxnSpPr>
              <a:cxnSpLocks/>
              <a:endCxn id="71" idx="1"/>
            </p:cNvCxnSpPr>
            <p:nvPr/>
          </p:nvCxnSpPr>
          <p:spPr>
            <a:xfrm>
              <a:off x="7162800" y="2959100"/>
              <a:ext cx="2800350" cy="3741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7" name="Rectangle 76">
              <a:extLst>
                <a:ext uri="{FF2B5EF4-FFF2-40B4-BE49-F238E27FC236}">
                  <a16:creationId xmlns:a16="http://schemas.microsoft.com/office/drawing/2014/main" id="{F462C9FE-2A6B-C3D3-44DE-F51685D5C258}"/>
                </a:ext>
              </a:extLst>
            </p:cNvPr>
            <p:cNvSpPr/>
            <p:nvPr/>
          </p:nvSpPr>
          <p:spPr>
            <a:xfrm>
              <a:off x="4404344" y="1859629"/>
              <a:ext cx="2720356" cy="1095178"/>
            </a:xfrm>
            <a:custGeom>
              <a:avLst/>
              <a:gdLst>
                <a:gd name="connsiteX0" fmla="*/ 0 w 2720356"/>
                <a:gd name="connsiteY0" fmla="*/ 0 h 530028"/>
                <a:gd name="connsiteX1" fmla="*/ 2720356 w 2720356"/>
                <a:gd name="connsiteY1" fmla="*/ 0 h 530028"/>
                <a:gd name="connsiteX2" fmla="*/ 2720356 w 2720356"/>
                <a:gd name="connsiteY2" fmla="*/ 530028 h 530028"/>
                <a:gd name="connsiteX3" fmla="*/ 0 w 2720356"/>
                <a:gd name="connsiteY3" fmla="*/ 530028 h 530028"/>
                <a:gd name="connsiteX4" fmla="*/ 0 w 2720356"/>
                <a:gd name="connsiteY4" fmla="*/ 0 h 530028"/>
                <a:gd name="connsiteX0" fmla="*/ 361950 w 2720356"/>
                <a:gd name="connsiteY0" fmla="*/ 0 h 1095178"/>
                <a:gd name="connsiteX1" fmla="*/ 2720356 w 2720356"/>
                <a:gd name="connsiteY1" fmla="*/ 565150 h 1095178"/>
                <a:gd name="connsiteX2" fmla="*/ 2720356 w 2720356"/>
                <a:gd name="connsiteY2" fmla="*/ 1095178 h 1095178"/>
                <a:gd name="connsiteX3" fmla="*/ 0 w 2720356"/>
                <a:gd name="connsiteY3" fmla="*/ 1095178 h 1095178"/>
                <a:gd name="connsiteX4" fmla="*/ 361950 w 2720356"/>
                <a:gd name="connsiteY4" fmla="*/ 0 h 1095178"/>
                <a:gd name="connsiteX0" fmla="*/ 361950 w 2720356"/>
                <a:gd name="connsiteY0" fmla="*/ 0 h 1095178"/>
                <a:gd name="connsiteX1" fmla="*/ 1748806 w 2720356"/>
                <a:gd name="connsiteY1" fmla="*/ 6350 h 1095178"/>
                <a:gd name="connsiteX2" fmla="*/ 2720356 w 2720356"/>
                <a:gd name="connsiteY2" fmla="*/ 1095178 h 1095178"/>
                <a:gd name="connsiteX3" fmla="*/ 0 w 2720356"/>
                <a:gd name="connsiteY3" fmla="*/ 1095178 h 1095178"/>
                <a:gd name="connsiteX4" fmla="*/ 361950 w 2720356"/>
                <a:gd name="connsiteY4" fmla="*/ 0 h 109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356" h="1095178">
                  <a:moveTo>
                    <a:pt x="361950" y="0"/>
                  </a:moveTo>
                  <a:lnTo>
                    <a:pt x="1748806" y="6350"/>
                  </a:lnTo>
                  <a:lnTo>
                    <a:pt x="2720356" y="1095178"/>
                  </a:lnTo>
                  <a:lnTo>
                    <a:pt x="0" y="1095178"/>
                  </a:lnTo>
                  <a:lnTo>
                    <a:pt x="361950" y="0"/>
                  </a:ln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C23DD5C4-9A77-BB07-83BC-B5C897A0EEF8}"/>
                </a:ext>
              </a:extLst>
            </p:cNvPr>
            <p:cNvSpPr/>
            <p:nvPr/>
          </p:nvSpPr>
          <p:spPr>
            <a:xfrm>
              <a:off x="239626" y="1416532"/>
              <a:ext cx="3229839" cy="2384228"/>
            </a:xfrm>
            <a:custGeom>
              <a:avLst/>
              <a:gdLst>
                <a:gd name="connsiteX0" fmla="*/ 0 w 575539"/>
                <a:gd name="connsiteY0" fmla="*/ 0 h 530028"/>
                <a:gd name="connsiteX1" fmla="*/ 575539 w 575539"/>
                <a:gd name="connsiteY1" fmla="*/ 0 h 530028"/>
                <a:gd name="connsiteX2" fmla="*/ 575539 w 575539"/>
                <a:gd name="connsiteY2" fmla="*/ 530028 h 530028"/>
                <a:gd name="connsiteX3" fmla="*/ 0 w 575539"/>
                <a:gd name="connsiteY3" fmla="*/ 530028 h 530028"/>
                <a:gd name="connsiteX4" fmla="*/ 0 w 575539"/>
                <a:gd name="connsiteY4" fmla="*/ 0 h 530028"/>
                <a:gd name="connsiteX0" fmla="*/ 2076450 w 2651989"/>
                <a:gd name="connsiteY0" fmla="*/ 0 h 2403278"/>
                <a:gd name="connsiteX1" fmla="*/ 2651989 w 2651989"/>
                <a:gd name="connsiteY1" fmla="*/ 0 h 2403278"/>
                <a:gd name="connsiteX2" fmla="*/ 2651989 w 2651989"/>
                <a:gd name="connsiteY2" fmla="*/ 530028 h 2403278"/>
                <a:gd name="connsiteX3" fmla="*/ 0 w 2651989"/>
                <a:gd name="connsiteY3" fmla="*/ 2403278 h 2403278"/>
                <a:gd name="connsiteX4" fmla="*/ 2076450 w 2651989"/>
                <a:gd name="connsiteY4" fmla="*/ 0 h 2403278"/>
                <a:gd name="connsiteX0" fmla="*/ 2076450 w 3229839"/>
                <a:gd name="connsiteY0" fmla="*/ 0 h 2403278"/>
                <a:gd name="connsiteX1" fmla="*/ 3229839 w 3229839"/>
                <a:gd name="connsiteY1" fmla="*/ 19050 h 2403278"/>
                <a:gd name="connsiteX2" fmla="*/ 2651989 w 3229839"/>
                <a:gd name="connsiteY2" fmla="*/ 530028 h 2403278"/>
                <a:gd name="connsiteX3" fmla="*/ 0 w 3229839"/>
                <a:gd name="connsiteY3" fmla="*/ 2403278 h 2403278"/>
                <a:gd name="connsiteX4" fmla="*/ 2076450 w 3229839"/>
                <a:gd name="connsiteY4" fmla="*/ 0 h 2403278"/>
                <a:gd name="connsiteX0" fmla="*/ 234950 w 3229839"/>
                <a:gd name="connsiteY0" fmla="*/ 292100 h 2384228"/>
                <a:gd name="connsiteX1" fmla="*/ 3229839 w 3229839"/>
                <a:gd name="connsiteY1" fmla="*/ 0 h 2384228"/>
                <a:gd name="connsiteX2" fmla="*/ 2651989 w 3229839"/>
                <a:gd name="connsiteY2" fmla="*/ 510978 h 2384228"/>
                <a:gd name="connsiteX3" fmla="*/ 0 w 3229839"/>
                <a:gd name="connsiteY3" fmla="*/ 2384228 h 2384228"/>
                <a:gd name="connsiteX4" fmla="*/ 234950 w 3229839"/>
                <a:gd name="connsiteY4" fmla="*/ 292100 h 238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839" h="2384228">
                  <a:moveTo>
                    <a:pt x="234950" y="292100"/>
                  </a:moveTo>
                  <a:lnTo>
                    <a:pt x="3229839" y="0"/>
                  </a:lnTo>
                  <a:lnTo>
                    <a:pt x="2651989" y="510978"/>
                  </a:lnTo>
                  <a:lnTo>
                    <a:pt x="0" y="2384228"/>
                  </a:lnTo>
                  <a:lnTo>
                    <a:pt x="234950" y="2921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2">
              <a:extLst>
                <a:ext uri="{FF2B5EF4-FFF2-40B4-BE49-F238E27FC236}">
                  <a16:creationId xmlns:a16="http://schemas.microsoft.com/office/drawing/2014/main" id="{7B7141FC-24B9-D795-EC1C-A1F7569C931F}"/>
                </a:ext>
              </a:extLst>
            </p:cNvPr>
            <p:cNvSpPr/>
            <p:nvPr/>
          </p:nvSpPr>
          <p:spPr>
            <a:xfrm>
              <a:off x="5610751" y="3196991"/>
              <a:ext cx="4443201" cy="1974850"/>
            </a:xfrm>
            <a:custGeom>
              <a:avLst/>
              <a:gdLst>
                <a:gd name="connsiteX0" fmla="*/ 0 w 575539"/>
                <a:gd name="connsiteY0" fmla="*/ 0 h 530028"/>
                <a:gd name="connsiteX1" fmla="*/ 575539 w 575539"/>
                <a:gd name="connsiteY1" fmla="*/ 0 h 530028"/>
                <a:gd name="connsiteX2" fmla="*/ 575539 w 575539"/>
                <a:gd name="connsiteY2" fmla="*/ 530028 h 530028"/>
                <a:gd name="connsiteX3" fmla="*/ 0 w 575539"/>
                <a:gd name="connsiteY3" fmla="*/ 530028 h 530028"/>
                <a:gd name="connsiteX4" fmla="*/ 0 w 575539"/>
                <a:gd name="connsiteY4" fmla="*/ 0 h 530028"/>
                <a:gd name="connsiteX0" fmla="*/ 2076450 w 2651989"/>
                <a:gd name="connsiteY0" fmla="*/ 0 h 2403278"/>
                <a:gd name="connsiteX1" fmla="*/ 2651989 w 2651989"/>
                <a:gd name="connsiteY1" fmla="*/ 0 h 2403278"/>
                <a:gd name="connsiteX2" fmla="*/ 2651989 w 2651989"/>
                <a:gd name="connsiteY2" fmla="*/ 530028 h 2403278"/>
                <a:gd name="connsiteX3" fmla="*/ 0 w 2651989"/>
                <a:gd name="connsiteY3" fmla="*/ 2403278 h 2403278"/>
                <a:gd name="connsiteX4" fmla="*/ 2076450 w 2651989"/>
                <a:gd name="connsiteY4" fmla="*/ 0 h 2403278"/>
                <a:gd name="connsiteX0" fmla="*/ 2076450 w 3229839"/>
                <a:gd name="connsiteY0" fmla="*/ 0 h 2403278"/>
                <a:gd name="connsiteX1" fmla="*/ 3229839 w 3229839"/>
                <a:gd name="connsiteY1" fmla="*/ 19050 h 2403278"/>
                <a:gd name="connsiteX2" fmla="*/ 2651989 w 3229839"/>
                <a:gd name="connsiteY2" fmla="*/ 530028 h 2403278"/>
                <a:gd name="connsiteX3" fmla="*/ 0 w 3229839"/>
                <a:gd name="connsiteY3" fmla="*/ 2403278 h 2403278"/>
                <a:gd name="connsiteX4" fmla="*/ 2076450 w 3229839"/>
                <a:gd name="connsiteY4" fmla="*/ 0 h 2403278"/>
                <a:gd name="connsiteX0" fmla="*/ 234950 w 3229839"/>
                <a:gd name="connsiteY0" fmla="*/ 292100 h 2384228"/>
                <a:gd name="connsiteX1" fmla="*/ 3229839 w 3229839"/>
                <a:gd name="connsiteY1" fmla="*/ 0 h 2384228"/>
                <a:gd name="connsiteX2" fmla="*/ 2651989 w 3229839"/>
                <a:gd name="connsiteY2" fmla="*/ 510978 h 2384228"/>
                <a:gd name="connsiteX3" fmla="*/ 0 w 3229839"/>
                <a:gd name="connsiteY3" fmla="*/ 2384228 h 2384228"/>
                <a:gd name="connsiteX4" fmla="*/ 234950 w 3229839"/>
                <a:gd name="connsiteY4" fmla="*/ 292100 h 2384228"/>
                <a:gd name="connsiteX0" fmla="*/ 0 w 3769589"/>
                <a:gd name="connsiteY0" fmla="*/ 1784350 h 2384228"/>
                <a:gd name="connsiteX1" fmla="*/ 3769589 w 3769589"/>
                <a:gd name="connsiteY1" fmla="*/ 0 h 2384228"/>
                <a:gd name="connsiteX2" fmla="*/ 3191739 w 3769589"/>
                <a:gd name="connsiteY2" fmla="*/ 510978 h 2384228"/>
                <a:gd name="connsiteX3" fmla="*/ 539750 w 3769589"/>
                <a:gd name="connsiteY3" fmla="*/ 2384228 h 2384228"/>
                <a:gd name="connsiteX4" fmla="*/ 0 w 3769589"/>
                <a:gd name="connsiteY4" fmla="*/ 1784350 h 2384228"/>
                <a:gd name="connsiteX0" fmla="*/ 0 w 3769589"/>
                <a:gd name="connsiteY0" fmla="*/ 1784350 h 2384228"/>
                <a:gd name="connsiteX1" fmla="*/ 3769589 w 3769589"/>
                <a:gd name="connsiteY1" fmla="*/ 0 h 2384228"/>
                <a:gd name="connsiteX2" fmla="*/ 3284001 w 3769589"/>
                <a:gd name="connsiteY2" fmla="*/ 1787328 h 2384228"/>
                <a:gd name="connsiteX3" fmla="*/ 539750 w 3769589"/>
                <a:gd name="connsiteY3" fmla="*/ 2384228 h 2384228"/>
                <a:gd name="connsiteX4" fmla="*/ 0 w 3769589"/>
                <a:gd name="connsiteY4" fmla="*/ 1784350 h 2384228"/>
                <a:gd name="connsiteX0" fmla="*/ 0 w 3314044"/>
                <a:gd name="connsiteY0" fmla="*/ 1250950 h 1850828"/>
                <a:gd name="connsiteX1" fmla="*/ 3314044 w 3314044"/>
                <a:gd name="connsiteY1" fmla="*/ 0 h 1850828"/>
                <a:gd name="connsiteX2" fmla="*/ 3284001 w 3314044"/>
                <a:gd name="connsiteY2" fmla="*/ 1253928 h 1850828"/>
                <a:gd name="connsiteX3" fmla="*/ 539750 w 3314044"/>
                <a:gd name="connsiteY3" fmla="*/ 1850828 h 1850828"/>
                <a:gd name="connsiteX4" fmla="*/ 0 w 3314044"/>
                <a:gd name="connsiteY4" fmla="*/ 1250950 h 1850828"/>
                <a:gd name="connsiteX0" fmla="*/ 0 w 3331343"/>
                <a:gd name="connsiteY0" fmla="*/ 1968500 h 2568378"/>
                <a:gd name="connsiteX1" fmla="*/ 3331343 w 3331343"/>
                <a:gd name="connsiteY1" fmla="*/ 0 h 2568378"/>
                <a:gd name="connsiteX2" fmla="*/ 3284001 w 3331343"/>
                <a:gd name="connsiteY2" fmla="*/ 1971478 h 2568378"/>
                <a:gd name="connsiteX3" fmla="*/ 539750 w 3331343"/>
                <a:gd name="connsiteY3" fmla="*/ 2568378 h 2568378"/>
                <a:gd name="connsiteX4" fmla="*/ 0 w 3331343"/>
                <a:gd name="connsiteY4" fmla="*/ 1968500 h 2568378"/>
                <a:gd name="connsiteX0" fmla="*/ 0 w 4034843"/>
                <a:gd name="connsiteY0" fmla="*/ 1974850 h 2568378"/>
                <a:gd name="connsiteX1" fmla="*/ 4034843 w 4034843"/>
                <a:gd name="connsiteY1" fmla="*/ 0 h 2568378"/>
                <a:gd name="connsiteX2" fmla="*/ 3987501 w 4034843"/>
                <a:gd name="connsiteY2" fmla="*/ 1971478 h 2568378"/>
                <a:gd name="connsiteX3" fmla="*/ 1243250 w 4034843"/>
                <a:gd name="connsiteY3" fmla="*/ 2568378 h 2568378"/>
                <a:gd name="connsiteX4" fmla="*/ 0 w 4034843"/>
                <a:gd name="connsiteY4" fmla="*/ 1974850 h 2568378"/>
                <a:gd name="connsiteX0" fmla="*/ 0 w 4034843"/>
                <a:gd name="connsiteY0" fmla="*/ 1974850 h 2568378"/>
                <a:gd name="connsiteX1" fmla="*/ 4034843 w 4034843"/>
                <a:gd name="connsiteY1" fmla="*/ 0 h 2568378"/>
                <a:gd name="connsiteX2" fmla="*/ 3428161 w 4034843"/>
                <a:gd name="connsiteY2" fmla="*/ 1292028 h 2568378"/>
                <a:gd name="connsiteX3" fmla="*/ 1243250 w 4034843"/>
                <a:gd name="connsiteY3" fmla="*/ 2568378 h 2568378"/>
                <a:gd name="connsiteX4" fmla="*/ 0 w 4034843"/>
                <a:gd name="connsiteY4" fmla="*/ 1974850 h 2568378"/>
                <a:gd name="connsiteX0" fmla="*/ 0 w 4034843"/>
                <a:gd name="connsiteY0" fmla="*/ 1974850 h 2568378"/>
                <a:gd name="connsiteX1" fmla="*/ 4034843 w 4034843"/>
                <a:gd name="connsiteY1" fmla="*/ 0 h 2568378"/>
                <a:gd name="connsiteX2" fmla="*/ 4033633 w 4034843"/>
                <a:gd name="connsiteY2" fmla="*/ 1933378 h 2568378"/>
                <a:gd name="connsiteX3" fmla="*/ 1243250 w 4034843"/>
                <a:gd name="connsiteY3" fmla="*/ 2568378 h 2568378"/>
                <a:gd name="connsiteX4" fmla="*/ 0 w 4034843"/>
                <a:gd name="connsiteY4" fmla="*/ 1974850 h 2568378"/>
                <a:gd name="connsiteX0" fmla="*/ 0 w 4034843"/>
                <a:gd name="connsiteY0" fmla="*/ 1974850 h 1974850"/>
                <a:gd name="connsiteX1" fmla="*/ 4034843 w 4034843"/>
                <a:gd name="connsiteY1" fmla="*/ 0 h 1974850"/>
                <a:gd name="connsiteX2" fmla="*/ 4033633 w 4034843"/>
                <a:gd name="connsiteY2" fmla="*/ 1933378 h 1974850"/>
                <a:gd name="connsiteX3" fmla="*/ 1422009 w 4034843"/>
                <a:gd name="connsiteY3" fmla="*/ 1965128 h 1974850"/>
                <a:gd name="connsiteX4" fmla="*/ 0 w 4034843"/>
                <a:gd name="connsiteY4" fmla="*/ 1974850 h 197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843" h="1974850">
                  <a:moveTo>
                    <a:pt x="0" y="1974850"/>
                  </a:moveTo>
                  <a:lnTo>
                    <a:pt x="4034843" y="0"/>
                  </a:lnTo>
                  <a:cubicBezTo>
                    <a:pt x="4034440" y="644459"/>
                    <a:pt x="4034036" y="1288919"/>
                    <a:pt x="4033633" y="1933378"/>
                  </a:cubicBezTo>
                  <a:lnTo>
                    <a:pt x="1422009" y="1965128"/>
                  </a:lnTo>
                  <a:lnTo>
                    <a:pt x="0" y="19748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540177A2-3ED8-BB7C-6294-0900B6CEDDCF}"/>
                </a:ext>
              </a:extLst>
            </p:cNvPr>
            <p:cNvSpPr/>
            <p:nvPr/>
          </p:nvSpPr>
          <p:spPr>
            <a:xfrm>
              <a:off x="2825750" y="1789131"/>
              <a:ext cx="3736129" cy="175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Cylinder 86">
              <a:extLst>
                <a:ext uri="{FF2B5EF4-FFF2-40B4-BE49-F238E27FC236}">
                  <a16:creationId xmlns:a16="http://schemas.microsoft.com/office/drawing/2014/main" id="{FFBD726E-C810-5A01-8E87-CD4CB3E474A6}"/>
                </a:ext>
              </a:extLst>
            </p:cNvPr>
            <p:cNvSpPr/>
            <p:nvPr/>
          </p:nvSpPr>
          <p:spPr>
            <a:xfrm>
              <a:off x="1343305" y="2949278"/>
              <a:ext cx="158749" cy="578656"/>
            </a:xfrm>
            <a:prstGeom prst="can">
              <a:avLst/>
            </a:prstGeom>
            <a:solidFill>
              <a:schemeClr val="bg1">
                <a:lumMod val="65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Cylinder 87">
              <a:extLst>
                <a:ext uri="{FF2B5EF4-FFF2-40B4-BE49-F238E27FC236}">
                  <a16:creationId xmlns:a16="http://schemas.microsoft.com/office/drawing/2014/main" id="{EE6F3727-DC4A-57BD-DE33-16CF8B182ADE}"/>
                </a:ext>
              </a:extLst>
            </p:cNvPr>
            <p:cNvSpPr/>
            <p:nvPr/>
          </p:nvSpPr>
          <p:spPr>
            <a:xfrm>
              <a:off x="2014032" y="2503052"/>
              <a:ext cx="158749" cy="540000"/>
            </a:xfrm>
            <a:prstGeom prst="can">
              <a:avLst/>
            </a:prstGeom>
            <a:solidFill>
              <a:schemeClr val="bg1">
                <a:lumMod val="65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Cylinder 88">
              <a:extLst>
                <a:ext uri="{FF2B5EF4-FFF2-40B4-BE49-F238E27FC236}">
                  <a16:creationId xmlns:a16="http://schemas.microsoft.com/office/drawing/2014/main" id="{DC6541B6-47A4-57D5-B774-6D971BBEED24}"/>
                </a:ext>
              </a:extLst>
            </p:cNvPr>
            <p:cNvSpPr/>
            <p:nvPr/>
          </p:nvSpPr>
          <p:spPr>
            <a:xfrm>
              <a:off x="2968796" y="2282304"/>
              <a:ext cx="158749" cy="540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Cylinder 89">
              <a:extLst>
                <a:ext uri="{FF2B5EF4-FFF2-40B4-BE49-F238E27FC236}">
                  <a16:creationId xmlns:a16="http://schemas.microsoft.com/office/drawing/2014/main" id="{EC539083-96D5-8417-8B05-6D46F6930622}"/>
                </a:ext>
              </a:extLst>
            </p:cNvPr>
            <p:cNvSpPr/>
            <p:nvPr/>
          </p:nvSpPr>
          <p:spPr>
            <a:xfrm>
              <a:off x="3879701" y="2292660"/>
              <a:ext cx="158749" cy="540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Cylinder 90">
              <a:extLst>
                <a:ext uri="{FF2B5EF4-FFF2-40B4-BE49-F238E27FC236}">
                  <a16:creationId xmlns:a16="http://schemas.microsoft.com/office/drawing/2014/main" id="{1531A648-7804-55A0-CB99-10574DDC6201}"/>
                </a:ext>
              </a:extLst>
            </p:cNvPr>
            <p:cNvSpPr/>
            <p:nvPr/>
          </p:nvSpPr>
          <p:spPr>
            <a:xfrm>
              <a:off x="4283280" y="1696769"/>
              <a:ext cx="158749" cy="432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9214032B-56EE-A2D5-64B4-25FD7706AF1D}"/>
                </a:ext>
              </a:extLst>
            </p:cNvPr>
            <p:cNvSpPr/>
            <p:nvPr/>
          </p:nvSpPr>
          <p:spPr>
            <a:xfrm>
              <a:off x="4371975" y="2925170"/>
              <a:ext cx="2806081" cy="43337"/>
            </a:xfrm>
            <a:custGeom>
              <a:avLst/>
              <a:gdLst>
                <a:gd name="connsiteX0" fmla="*/ 0 w 2720356"/>
                <a:gd name="connsiteY0" fmla="*/ 0 h 45719"/>
                <a:gd name="connsiteX1" fmla="*/ 2720356 w 2720356"/>
                <a:gd name="connsiteY1" fmla="*/ 0 h 45719"/>
                <a:gd name="connsiteX2" fmla="*/ 2720356 w 2720356"/>
                <a:gd name="connsiteY2" fmla="*/ 45719 h 45719"/>
                <a:gd name="connsiteX3" fmla="*/ 0 w 2720356"/>
                <a:gd name="connsiteY3" fmla="*/ 45719 h 45719"/>
                <a:gd name="connsiteX4" fmla="*/ 0 w 2720356"/>
                <a:gd name="connsiteY4" fmla="*/ 0 h 45719"/>
                <a:gd name="connsiteX0" fmla="*/ 26194 w 2746550"/>
                <a:gd name="connsiteY0" fmla="*/ 0 h 45719"/>
                <a:gd name="connsiteX1" fmla="*/ 2746550 w 2746550"/>
                <a:gd name="connsiteY1" fmla="*/ 0 h 45719"/>
                <a:gd name="connsiteX2" fmla="*/ 2746550 w 2746550"/>
                <a:gd name="connsiteY2" fmla="*/ 45719 h 45719"/>
                <a:gd name="connsiteX3" fmla="*/ 0 w 2746550"/>
                <a:gd name="connsiteY3" fmla="*/ 43337 h 45719"/>
                <a:gd name="connsiteX4" fmla="*/ 26194 w 2746550"/>
                <a:gd name="connsiteY4" fmla="*/ 0 h 45719"/>
                <a:gd name="connsiteX0" fmla="*/ 26194 w 2806081"/>
                <a:gd name="connsiteY0" fmla="*/ 0 h 43337"/>
                <a:gd name="connsiteX1" fmla="*/ 2746550 w 2806081"/>
                <a:gd name="connsiteY1" fmla="*/ 0 h 43337"/>
                <a:gd name="connsiteX2" fmla="*/ 2806081 w 2806081"/>
                <a:gd name="connsiteY2" fmla="*/ 40957 h 43337"/>
                <a:gd name="connsiteX3" fmla="*/ 0 w 2806081"/>
                <a:gd name="connsiteY3" fmla="*/ 43337 h 43337"/>
                <a:gd name="connsiteX4" fmla="*/ 26194 w 2806081"/>
                <a:gd name="connsiteY4" fmla="*/ 0 h 4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081" h="43337">
                  <a:moveTo>
                    <a:pt x="26194" y="0"/>
                  </a:moveTo>
                  <a:lnTo>
                    <a:pt x="2746550" y="0"/>
                  </a:lnTo>
                  <a:lnTo>
                    <a:pt x="2806081" y="40957"/>
                  </a:lnTo>
                  <a:lnTo>
                    <a:pt x="0" y="43337"/>
                  </a:lnTo>
                  <a:lnTo>
                    <a:pt x="26194" y="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F349A1F9-7D5E-9E37-700A-857AD084B684}"/>
                </a:ext>
              </a:extLst>
            </p:cNvPr>
            <p:cNvSpPr/>
            <p:nvPr/>
          </p:nvSpPr>
          <p:spPr>
            <a:xfrm>
              <a:off x="271026" y="4887196"/>
              <a:ext cx="6290853" cy="323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Cylinder 85">
              <a:extLst>
                <a:ext uri="{FF2B5EF4-FFF2-40B4-BE49-F238E27FC236}">
                  <a16:creationId xmlns:a16="http://schemas.microsoft.com/office/drawing/2014/main" id="{2AC7BF52-E1FF-1DB0-2EC6-6BFC95D51757}"/>
                </a:ext>
              </a:extLst>
            </p:cNvPr>
            <p:cNvSpPr/>
            <p:nvPr/>
          </p:nvSpPr>
          <p:spPr>
            <a:xfrm>
              <a:off x="1576531" y="3379218"/>
              <a:ext cx="158749" cy="684000"/>
            </a:xfrm>
            <a:prstGeom prst="can">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5" name="Rectangle 104">
            <a:extLst>
              <a:ext uri="{FF2B5EF4-FFF2-40B4-BE49-F238E27FC236}">
                <a16:creationId xmlns:a16="http://schemas.microsoft.com/office/drawing/2014/main" id="{4002E673-4DBF-F0D3-4FEB-5FD5A9132B1D}"/>
              </a:ext>
            </a:extLst>
          </p:cNvPr>
          <p:cNvSpPr/>
          <p:nvPr/>
        </p:nvSpPr>
        <p:spPr>
          <a:xfrm>
            <a:off x="8363843" y="2362724"/>
            <a:ext cx="45719" cy="142820"/>
          </a:xfrm>
          <a:prstGeom prst="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156FC355-4451-9A7E-0756-8231874C29F4}"/>
              </a:ext>
            </a:extLst>
          </p:cNvPr>
          <p:cNvSpPr/>
          <p:nvPr/>
        </p:nvSpPr>
        <p:spPr>
          <a:xfrm>
            <a:off x="8909159" y="2381624"/>
            <a:ext cx="45719" cy="179142"/>
          </a:xfrm>
          <a:prstGeom prst="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EC901E6C-C988-8A92-B8F3-99680F2EB57A}"/>
              </a:ext>
            </a:extLst>
          </p:cNvPr>
          <p:cNvSpPr/>
          <p:nvPr/>
        </p:nvSpPr>
        <p:spPr>
          <a:xfrm rot="155807">
            <a:off x="8268139" y="2174761"/>
            <a:ext cx="803920" cy="19737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STATION ROAD</a:t>
            </a:r>
          </a:p>
        </p:txBody>
      </p:sp>
      <p:pic>
        <p:nvPicPr>
          <p:cNvPr id="136" name="Picture 135">
            <a:extLst>
              <a:ext uri="{FF2B5EF4-FFF2-40B4-BE49-F238E27FC236}">
                <a16:creationId xmlns:a16="http://schemas.microsoft.com/office/drawing/2014/main" id="{C5DDF0B1-3B82-20C1-7A27-467804998A60}"/>
              </a:ext>
            </a:extLst>
          </p:cNvPr>
          <p:cNvPicPr>
            <a:picLocks noChangeAspect="1"/>
          </p:cNvPicPr>
          <p:nvPr/>
        </p:nvPicPr>
        <p:blipFill>
          <a:blip r:embed="rId3"/>
          <a:stretch>
            <a:fillRect/>
          </a:stretch>
        </p:blipFill>
        <p:spPr>
          <a:xfrm>
            <a:off x="3771807" y="1259946"/>
            <a:ext cx="645663" cy="673735"/>
          </a:xfrm>
          <a:prstGeom prst="rect">
            <a:avLst/>
          </a:prstGeom>
        </p:spPr>
      </p:pic>
      <p:sp>
        <p:nvSpPr>
          <p:cNvPr id="137" name="Rectangle 93">
            <a:extLst>
              <a:ext uri="{FF2B5EF4-FFF2-40B4-BE49-F238E27FC236}">
                <a16:creationId xmlns:a16="http://schemas.microsoft.com/office/drawing/2014/main" id="{26303EE4-F5D5-ED77-2046-EB7A769281A5}"/>
              </a:ext>
            </a:extLst>
          </p:cNvPr>
          <p:cNvSpPr/>
          <p:nvPr/>
        </p:nvSpPr>
        <p:spPr>
          <a:xfrm rot="18662561" flipV="1">
            <a:off x="2804999" y="3392849"/>
            <a:ext cx="2637820" cy="103836"/>
          </a:xfrm>
          <a:custGeom>
            <a:avLst/>
            <a:gdLst>
              <a:gd name="connsiteX0" fmla="*/ 0 w 2720356"/>
              <a:gd name="connsiteY0" fmla="*/ 0 h 45719"/>
              <a:gd name="connsiteX1" fmla="*/ 2720356 w 2720356"/>
              <a:gd name="connsiteY1" fmla="*/ 0 h 45719"/>
              <a:gd name="connsiteX2" fmla="*/ 2720356 w 2720356"/>
              <a:gd name="connsiteY2" fmla="*/ 45719 h 45719"/>
              <a:gd name="connsiteX3" fmla="*/ 0 w 2720356"/>
              <a:gd name="connsiteY3" fmla="*/ 45719 h 45719"/>
              <a:gd name="connsiteX4" fmla="*/ 0 w 2720356"/>
              <a:gd name="connsiteY4" fmla="*/ 0 h 45719"/>
              <a:gd name="connsiteX0" fmla="*/ 26194 w 2746550"/>
              <a:gd name="connsiteY0" fmla="*/ 0 h 45719"/>
              <a:gd name="connsiteX1" fmla="*/ 2746550 w 2746550"/>
              <a:gd name="connsiteY1" fmla="*/ 0 h 45719"/>
              <a:gd name="connsiteX2" fmla="*/ 2746550 w 2746550"/>
              <a:gd name="connsiteY2" fmla="*/ 45719 h 45719"/>
              <a:gd name="connsiteX3" fmla="*/ 0 w 2746550"/>
              <a:gd name="connsiteY3" fmla="*/ 43337 h 45719"/>
              <a:gd name="connsiteX4" fmla="*/ 26194 w 2746550"/>
              <a:gd name="connsiteY4" fmla="*/ 0 h 45719"/>
              <a:gd name="connsiteX0" fmla="*/ 26194 w 2806081"/>
              <a:gd name="connsiteY0" fmla="*/ 0 h 43337"/>
              <a:gd name="connsiteX1" fmla="*/ 2746550 w 2806081"/>
              <a:gd name="connsiteY1" fmla="*/ 0 h 43337"/>
              <a:gd name="connsiteX2" fmla="*/ 2806081 w 2806081"/>
              <a:gd name="connsiteY2" fmla="*/ 40957 h 43337"/>
              <a:gd name="connsiteX3" fmla="*/ 0 w 2806081"/>
              <a:gd name="connsiteY3" fmla="*/ 43337 h 43337"/>
              <a:gd name="connsiteX4" fmla="*/ 26194 w 2806081"/>
              <a:gd name="connsiteY4" fmla="*/ 0 h 43337"/>
              <a:gd name="connsiteX0" fmla="*/ 26194 w 2839704"/>
              <a:gd name="connsiteY0" fmla="*/ 0 h 43337"/>
              <a:gd name="connsiteX1" fmla="*/ 2746550 w 2839704"/>
              <a:gd name="connsiteY1" fmla="*/ 0 h 43337"/>
              <a:gd name="connsiteX2" fmla="*/ 2839704 w 2839704"/>
              <a:gd name="connsiteY2" fmla="*/ 32066 h 43337"/>
              <a:gd name="connsiteX3" fmla="*/ 0 w 2839704"/>
              <a:gd name="connsiteY3" fmla="*/ 43337 h 43337"/>
              <a:gd name="connsiteX4" fmla="*/ 26194 w 2839704"/>
              <a:gd name="connsiteY4" fmla="*/ 0 h 43337"/>
              <a:gd name="connsiteX0" fmla="*/ 26194 w 2839704"/>
              <a:gd name="connsiteY0" fmla="*/ 0 h 43337"/>
              <a:gd name="connsiteX1" fmla="*/ 2735179 w 2839704"/>
              <a:gd name="connsiteY1" fmla="*/ 3893 h 43337"/>
              <a:gd name="connsiteX2" fmla="*/ 2839704 w 2839704"/>
              <a:gd name="connsiteY2" fmla="*/ 32066 h 43337"/>
              <a:gd name="connsiteX3" fmla="*/ 0 w 2839704"/>
              <a:gd name="connsiteY3" fmla="*/ 43337 h 43337"/>
              <a:gd name="connsiteX4" fmla="*/ 26194 w 2839704"/>
              <a:gd name="connsiteY4" fmla="*/ 0 h 43337"/>
              <a:gd name="connsiteX0" fmla="*/ 26194 w 2799971"/>
              <a:gd name="connsiteY0" fmla="*/ 0 h 43337"/>
              <a:gd name="connsiteX1" fmla="*/ 2735179 w 2799971"/>
              <a:gd name="connsiteY1" fmla="*/ 3893 h 43337"/>
              <a:gd name="connsiteX2" fmla="*/ 2799972 w 2799971"/>
              <a:gd name="connsiteY2" fmla="*/ 35188 h 43337"/>
              <a:gd name="connsiteX3" fmla="*/ 0 w 2799971"/>
              <a:gd name="connsiteY3" fmla="*/ 43337 h 43337"/>
              <a:gd name="connsiteX4" fmla="*/ 26194 w 2799971"/>
              <a:gd name="connsiteY4" fmla="*/ 0 h 43337"/>
              <a:gd name="connsiteX0" fmla="*/ 40866 w 2799971"/>
              <a:gd name="connsiteY0" fmla="*/ 0 h 45740"/>
              <a:gd name="connsiteX1" fmla="*/ 2735179 w 2799971"/>
              <a:gd name="connsiteY1" fmla="*/ 6296 h 45740"/>
              <a:gd name="connsiteX2" fmla="*/ 2799972 w 2799971"/>
              <a:gd name="connsiteY2" fmla="*/ 37591 h 45740"/>
              <a:gd name="connsiteX3" fmla="*/ 0 w 2799971"/>
              <a:gd name="connsiteY3" fmla="*/ 45740 h 45740"/>
              <a:gd name="connsiteX4" fmla="*/ 40866 w 2799971"/>
              <a:gd name="connsiteY4" fmla="*/ 0 h 45740"/>
              <a:gd name="connsiteX0" fmla="*/ 0 w 2759105"/>
              <a:gd name="connsiteY0" fmla="*/ 0 h 37591"/>
              <a:gd name="connsiteX1" fmla="*/ 2694313 w 2759105"/>
              <a:gd name="connsiteY1" fmla="*/ 6296 h 37591"/>
              <a:gd name="connsiteX2" fmla="*/ 2759106 w 2759105"/>
              <a:gd name="connsiteY2" fmla="*/ 37591 h 37591"/>
              <a:gd name="connsiteX3" fmla="*/ 76498 w 2759105"/>
              <a:gd name="connsiteY3" fmla="*/ 26519 h 37591"/>
              <a:gd name="connsiteX4" fmla="*/ 0 w 2759105"/>
              <a:gd name="connsiteY4" fmla="*/ 0 h 37591"/>
              <a:gd name="connsiteX0" fmla="*/ 0 w 2759105"/>
              <a:gd name="connsiteY0" fmla="*/ 9912 h 47503"/>
              <a:gd name="connsiteX1" fmla="*/ 14270 w 2759105"/>
              <a:gd name="connsiteY1" fmla="*/ 24 h 47503"/>
              <a:gd name="connsiteX2" fmla="*/ 2694313 w 2759105"/>
              <a:gd name="connsiteY2" fmla="*/ 16208 h 47503"/>
              <a:gd name="connsiteX3" fmla="*/ 2759106 w 2759105"/>
              <a:gd name="connsiteY3" fmla="*/ 47503 h 47503"/>
              <a:gd name="connsiteX4" fmla="*/ 76498 w 2759105"/>
              <a:gd name="connsiteY4" fmla="*/ 36431 h 47503"/>
              <a:gd name="connsiteX5" fmla="*/ 0 w 2759105"/>
              <a:gd name="connsiteY5" fmla="*/ 9912 h 47503"/>
              <a:gd name="connsiteX0" fmla="*/ 0 w 2759105"/>
              <a:gd name="connsiteY0" fmla="*/ 9912 h 47503"/>
              <a:gd name="connsiteX1" fmla="*/ 14270 w 2759105"/>
              <a:gd name="connsiteY1" fmla="*/ 24 h 47503"/>
              <a:gd name="connsiteX2" fmla="*/ 2694313 w 2759105"/>
              <a:gd name="connsiteY2" fmla="*/ 16208 h 47503"/>
              <a:gd name="connsiteX3" fmla="*/ 2759106 w 2759105"/>
              <a:gd name="connsiteY3" fmla="*/ 47503 h 47503"/>
              <a:gd name="connsiteX4" fmla="*/ 67581 w 2759105"/>
              <a:gd name="connsiteY4" fmla="*/ 26382 h 47503"/>
              <a:gd name="connsiteX5" fmla="*/ 0 w 2759105"/>
              <a:gd name="connsiteY5" fmla="*/ 9912 h 47503"/>
              <a:gd name="connsiteX0" fmla="*/ 0 w 2759106"/>
              <a:gd name="connsiteY0" fmla="*/ 60918 h 98509"/>
              <a:gd name="connsiteX1" fmla="*/ 14270 w 2759106"/>
              <a:gd name="connsiteY1" fmla="*/ 51030 h 98509"/>
              <a:gd name="connsiteX2" fmla="*/ 2745291 w 2759106"/>
              <a:gd name="connsiteY2" fmla="*/ 0 h 98509"/>
              <a:gd name="connsiteX3" fmla="*/ 2759106 w 2759106"/>
              <a:gd name="connsiteY3" fmla="*/ 98509 h 98509"/>
              <a:gd name="connsiteX4" fmla="*/ 67581 w 2759106"/>
              <a:gd name="connsiteY4" fmla="*/ 77388 h 98509"/>
              <a:gd name="connsiteX5" fmla="*/ 0 w 2759106"/>
              <a:gd name="connsiteY5" fmla="*/ 60918 h 98509"/>
              <a:gd name="connsiteX0" fmla="*/ 0 w 2745291"/>
              <a:gd name="connsiteY0" fmla="*/ 60918 h 77388"/>
              <a:gd name="connsiteX1" fmla="*/ 14270 w 2745291"/>
              <a:gd name="connsiteY1" fmla="*/ 51030 h 77388"/>
              <a:gd name="connsiteX2" fmla="*/ 2745291 w 2745291"/>
              <a:gd name="connsiteY2" fmla="*/ 0 h 77388"/>
              <a:gd name="connsiteX3" fmla="*/ 2741632 w 2745291"/>
              <a:gd name="connsiteY3" fmla="*/ 32074 h 77388"/>
              <a:gd name="connsiteX4" fmla="*/ 67581 w 2745291"/>
              <a:gd name="connsiteY4" fmla="*/ 77388 h 77388"/>
              <a:gd name="connsiteX5" fmla="*/ 0 w 2745291"/>
              <a:gd name="connsiteY5" fmla="*/ 60918 h 77388"/>
              <a:gd name="connsiteX0" fmla="*/ 15228 w 2760519"/>
              <a:gd name="connsiteY0" fmla="*/ 60918 h 78853"/>
              <a:gd name="connsiteX1" fmla="*/ 29498 w 2760519"/>
              <a:gd name="connsiteY1" fmla="*/ 51030 h 78853"/>
              <a:gd name="connsiteX2" fmla="*/ 2760519 w 2760519"/>
              <a:gd name="connsiteY2" fmla="*/ 0 h 78853"/>
              <a:gd name="connsiteX3" fmla="*/ 2756860 w 2760519"/>
              <a:gd name="connsiteY3" fmla="*/ 32074 h 78853"/>
              <a:gd name="connsiteX4" fmla="*/ 0 w 2760519"/>
              <a:gd name="connsiteY4" fmla="*/ 78853 h 78853"/>
              <a:gd name="connsiteX5" fmla="*/ 15228 w 2760519"/>
              <a:gd name="connsiteY5" fmla="*/ 60918 h 78853"/>
              <a:gd name="connsiteX0" fmla="*/ 15228 w 2772033"/>
              <a:gd name="connsiteY0" fmla="*/ 53993 h 71928"/>
              <a:gd name="connsiteX1" fmla="*/ 29498 w 2772033"/>
              <a:gd name="connsiteY1" fmla="*/ 44105 h 71928"/>
              <a:gd name="connsiteX2" fmla="*/ 2772033 w 2772033"/>
              <a:gd name="connsiteY2" fmla="*/ 0 h 71928"/>
              <a:gd name="connsiteX3" fmla="*/ 2756860 w 2772033"/>
              <a:gd name="connsiteY3" fmla="*/ 25149 h 71928"/>
              <a:gd name="connsiteX4" fmla="*/ 0 w 2772033"/>
              <a:gd name="connsiteY4" fmla="*/ 71928 h 71928"/>
              <a:gd name="connsiteX5" fmla="*/ 15228 w 2772033"/>
              <a:gd name="connsiteY5" fmla="*/ 53993 h 71928"/>
              <a:gd name="connsiteX0" fmla="*/ 75756 w 2832561"/>
              <a:gd name="connsiteY0" fmla="*/ 53993 h 79803"/>
              <a:gd name="connsiteX1" fmla="*/ 90026 w 2832561"/>
              <a:gd name="connsiteY1" fmla="*/ 44105 h 79803"/>
              <a:gd name="connsiteX2" fmla="*/ 2832561 w 2832561"/>
              <a:gd name="connsiteY2" fmla="*/ 0 h 79803"/>
              <a:gd name="connsiteX3" fmla="*/ 2817388 w 2832561"/>
              <a:gd name="connsiteY3" fmla="*/ 25149 h 79803"/>
              <a:gd name="connsiteX4" fmla="*/ 0 w 2832561"/>
              <a:gd name="connsiteY4" fmla="*/ 79803 h 79803"/>
              <a:gd name="connsiteX5" fmla="*/ 75756 w 2832561"/>
              <a:gd name="connsiteY5" fmla="*/ 53993 h 79803"/>
              <a:gd name="connsiteX0" fmla="*/ 33425 w 2832561"/>
              <a:gd name="connsiteY0" fmla="*/ 63490 h 79803"/>
              <a:gd name="connsiteX1" fmla="*/ 90026 w 2832561"/>
              <a:gd name="connsiteY1" fmla="*/ 44105 h 79803"/>
              <a:gd name="connsiteX2" fmla="*/ 2832561 w 2832561"/>
              <a:gd name="connsiteY2" fmla="*/ 0 h 79803"/>
              <a:gd name="connsiteX3" fmla="*/ 2817388 w 2832561"/>
              <a:gd name="connsiteY3" fmla="*/ 25149 h 79803"/>
              <a:gd name="connsiteX4" fmla="*/ 0 w 2832561"/>
              <a:gd name="connsiteY4" fmla="*/ 79803 h 79803"/>
              <a:gd name="connsiteX5" fmla="*/ 33425 w 2832561"/>
              <a:gd name="connsiteY5" fmla="*/ 63490 h 79803"/>
              <a:gd name="connsiteX0" fmla="*/ 19314 w 2818450"/>
              <a:gd name="connsiteY0" fmla="*/ 63490 h 76638"/>
              <a:gd name="connsiteX1" fmla="*/ 75915 w 2818450"/>
              <a:gd name="connsiteY1" fmla="*/ 44105 h 76638"/>
              <a:gd name="connsiteX2" fmla="*/ 2818450 w 2818450"/>
              <a:gd name="connsiteY2" fmla="*/ 0 h 76638"/>
              <a:gd name="connsiteX3" fmla="*/ 2803277 w 2818450"/>
              <a:gd name="connsiteY3" fmla="*/ 25149 h 76638"/>
              <a:gd name="connsiteX4" fmla="*/ 0 w 2818450"/>
              <a:gd name="connsiteY4" fmla="*/ 76638 h 76638"/>
              <a:gd name="connsiteX5" fmla="*/ 19314 w 2818450"/>
              <a:gd name="connsiteY5" fmla="*/ 63490 h 76638"/>
              <a:gd name="connsiteX0" fmla="*/ 19314 w 2818450"/>
              <a:gd name="connsiteY0" fmla="*/ 63490 h 76638"/>
              <a:gd name="connsiteX1" fmla="*/ 43609 w 2818450"/>
              <a:gd name="connsiteY1" fmla="*/ 45649 h 76638"/>
              <a:gd name="connsiteX2" fmla="*/ 2818450 w 2818450"/>
              <a:gd name="connsiteY2" fmla="*/ 0 h 76638"/>
              <a:gd name="connsiteX3" fmla="*/ 2803277 w 2818450"/>
              <a:gd name="connsiteY3" fmla="*/ 25149 h 76638"/>
              <a:gd name="connsiteX4" fmla="*/ 0 w 2818450"/>
              <a:gd name="connsiteY4" fmla="*/ 76638 h 76638"/>
              <a:gd name="connsiteX5" fmla="*/ 19314 w 2818450"/>
              <a:gd name="connsiteY5" fmla="*/ 63490 h 76638"/>
              <a:gd name="connsiteX0" fmla="*/ 19314 w 2818450"/>
              <a:gd name="connsiteY0" fmla="*/ 63490 h 76638"/>
              <a:gd name="connsiteX1" fmla="*/ 43609 w 2818450"/>
              <a:gd name="connsiteY1" fmla="*/ 45649 h 76638"/>
              <a:gd name="connsiteX2" fmla="*/ 2818450 w 2818450"/>
              <a:gd name="connsiteY2" fmla="*/ 0 h 76638"/>
              <a:gd name="connsiteX3" fmla="*/ 2793931 w 2818450"/>
              <a:gd name="connsiteY3" fmla="*/ 21859 h 76638"/>
              <a:gd name="connsiteX4" fmla="*/ 0 w 2818450"/>
              <a:gd name="connsiteY4" fmla="*/ 76638 h 76638"/>
              <a:gd name="connsiteX5" fmla="*/ 19314 w 2818450"/>
              <a:gd name="connsiteY5" fmla="*/ 63490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8450" h="76638">
                <a:moveTo>
                  <a:pt x="19314" y="63490"/>
                </a:moveTo>
                <a:cubicBezTo>
                  <a:pt x="30507" y="64105"/>
                  <a:pt x="32416" y="45034"/>
                  <a:pt x="43609" y="45649"/>
                </a:cubicBezTo>
                <a:lnTo>
                  <a:pt x="2818450" y="0"/>
                </a:lnTo>
                <a:lnTo>
                  <a:pt x="2793931" y="21859"/>
                </a:lnTo>
                <a:lnTo>
                  <a:pt x="0" y="76638"/>
                </a:lnTo>
                <a:lnTo>
                  <a:pt x="19314" y="6349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6E903776-C5BF-38E3-6536-AE789CC978B6}"/>
              </a:ext>
            </a:extLst>
          </p:cNvPr>
          <p:cNvSpPr/>
          <p:nvPr/>
        </p:nvSpPr>
        <p:spPr>
          <a:xfrm>
            <a:off x="6107631" y="3429000"/>
            <a:ext cx="4798040" cy="1326427"/>
          </a:xfrm>
          <a:custGeom>
            <a:avLst/>
            <a:gdLst>
              <a:gd name="connsiteX0" fmla="*/ 0 w 4366634"/>
              <a:gd name="connsiteY0" fmla="*/ 641056 h 1282112"/>
              <a:gd name="connsiteX1" fmla="*/ 2183317 w 4366634"/>
              <a:gd name="connsiteY1" fmla="*/ 0 h 1282112"/>
              <a:gd name="connsiteX2" fmla="*/ 4366634 w 4366634"/>
              <a:gd name="connsiteY2" fmla="*/ 641056 h 1282112"/>
              <a:gd name="connsiteX3" fmla="*/ 2183317 w 4366634"/>
              <a:gd name="connsiteY3" fmla="*/ 1282112 h 1282112"/>
              <a:gd name="connsiteX4" fmla="*/ 0 w 4366634"/>
              <a:gd name="connsiteY4" fmla="*/ 641056 h 1282112"/>
              <a:gd name="connsiteX0" fmla="*/ 0 w 4320914"/>
              <a:gd name="connsiteY0" fmla="*/ 950945 h 1306066"/>
              <a:gd name="connsiteX1" fmla="*/ 2137597 w 4320914"/>
              <a:gd name="connsiteY1" fmla="*/ 5089 h 1306066"/>
              <a:gd name="connsiteX2" fmla="*/ 4320914 w 4320914"/>
              <a:gd name="connsiteY2" fmla="*/ 646145 h 1306066"/>
              <a:gd name="connsiteX3" fmla="*/ 2137597 w 4320914"/>
              <a:gd name="connsiteY3" fmla="*/ 1287201 h 1306066"/>
              <a:gd name="connsiteX4" fmla="*/ 0 w 4320914"/>
              <a:gd name="connsiteY4" fmla="*/ 950945 h 1306066"/>
              <a:gd name="connsiteX0" fmla="*/ 3 w 4320917"/>
              <a:gd name="connsiteY0" fmla="*/ 981055 h 1326427"/>
              <a:gd name="connsiteX1" fmla="*/ 2152840 w 4320917"/>
              <a:gd name="connsiteY1" fmla="*/ 4719 h 1326427"/>
              <a:gd name="connsiteX2" fmla="*/ 4320917 w 4320917"/>
              <a:gd name="connsiteY2" fmla="*/ 676255 h 1326427"/>
              <a:gd name="connsiteX3" fmla="*/ 2137600 w 4320917"/>
              <a:gd name="connsiteY3" fmla="*/ 1317311 h 1326427"/>
              <a:gd name="connsiteX4" fmla="*/ 3 w 4320917"/>
              <a:gd name="connsiteY4" fmla="*/ 981055 h 1326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917" h="1326427">
                <a:moveTo>
                  <a:pt x="3" y="981055"/>
                </a:moveTo>
                <a:cubicBezTo>
                  <a:pt x="2543" y="762290"/>
                  <a:pt x="1432688" y="55519"/>
                  <a:pt x="2152840" y="4719"/>
                </a:cubicBezTo>
                <a:cubicBezTo>
                  <a:pt x="2872992" y="-46081"/>
                  <a:pt x="4320917" y="322210"/>
                  <a:pt x="4320917" y="676255"/>
                </a:cubicBezTo>
                <a:cubicBezTo>
                  <a:pt x="4320917" y="1030300"/>
                  <a:pt x="2857752" y="1266511"/>
                  <a:pt x="2137600" y="1317311"/>
                </a:cubicBezTo>
                <a:cubicBezTo>
                  <a:pt x="1417448" y="1368111"/>
                  <a:pt x="-2537" y="1199820"/>
                  <a:pt x="3" y="981055"/>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2B37DD43-66A9-86C5-BD90-5FABCDC824C1}"/>
              </a:ext>
            </a:extLst>
          </p:cNvPr>
          <p:cNvSpPr/>
          <p:nvPr/>
        </p:nvSpPr>
        <p:spPr>
          <a:xfrm rot="19260377">
            <a:off x="8478687" y="2959123"/>
            <a:ext cx="2554205" cy="592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0" name="Table 99">
            <a:extLst>
              <a:ext uri="{FF2B5EF4-FFF2-40B4-BE49-F238E27FC236}">
                <a16:creationId xmlns:a16="http://schemas.microsoft.com/office/drawing/2014/main" id="{81C0AB3B-0175-A2EE-B7E5-61F31CA8DFE5}"/>
              </a:ext>
            </a:extLst>
          </p:cNvPr>
          <p:cNvGraphicFramePr>
            <a:graphicFrameLocks noGrp="1"/>
          </p:cNvGraphicFramePr>
          <p:nvPr>
            <p:extLst>
              <p:ext uri="{D42A27DB-BD31-4B8C-83A1-F6EECF244321}">
                <p14:modId xmlns:p14="http://schemas.microsoft.com/office/powerpoint/2010/main" val="3371349903"/>
              </p:ext>
            </p:extLst>
          </p:nvPr>
        </p:nvGraphicFramePr>
        <p:xfrm>
          <a:off x="1122744" y="4567642"/>
          <a:ext cx="10084898" cy="1920240"/>
        </p:xfrm>
        <a:graphic>
          <a:graphicData uri="http://schemas.openxmlformats.org/drawingml/2006/table">
            <a:tbl>
              <a:tblPr firstRow="1" bandRow="1">
                <a:tableStyleId>{5C22544A-7EE6-4342-B048-85BDC9FD1C3A}</a:tableStyleId>
              </a:tblPr>
              <a:tblGrid>
                <a:gridCol w="2693022">
                  <a:extLst>
                    <a:ext uri="{9D8B030D-6E8A-4147-A177-3AD203B41FA5}">
                      <a16:colId xmlns:a16="http://schemas.microsoft.com/office/drawing/2014/main" val="189205542"/>
                    </a:ext>
                  </a:extLst>
                </a:gridCol>
                <a:gridCol w="2714920">
                  <a:extLst>
                    <a:ext uri="{9D8B030D-6E8A-4147-A177-3AD203B41FA5}">
                      <a16:colId xmlns:a16="http://schemas.microsoft.com/office/drawing/2014/main" val="3740832427"/>
                    </a:ext>
                  </a:extLst>
                </a:gridCol>
                <a:gridCol w="2516956">
                  <a:extLst>
                    <a:ext uri="{9D8B030D-6E8A-4147-A177-3AD203B41FA5}">
                      <a16:colId xmlns:a16="http://schemas.microsoft.com/office/drawing/2014/main" val="3826388447"/>
                    </a:ext>
                  </a:extLst>
                </a:gridCol>
                <a:gridCol w="2160000">
                  <a:extLst>
                    <a:ext uri="{9D8B030D-6E8A-4147-A177-3AD203B41FA5}">
                      <a16:colId xmlns:a16="http://schemas.microsoft.com/office/drawing/2014/main" val="1838018115"/>
                    </a:ext>
                  </a:extLst>
                </a:gridCol>
              </a:tblGrid>
              <a:tr h="1880139">
                <a:tc>
                  <a:txBody>
                    <a:bodyPr/>
                    <a:lstStyle/>
                    <a:p>
                      <a:r>
                        <a:rPr lang="en-GB" sz="1200" dirty="0">
                          <a:solidFill>
                            <a:schemeClr val="tx1"/>
                          </a:solidFill>
                        </a:rPr>
                        <a:t>EXISTING HARD STANDING</a:t>
                      </a:r>
                    </a:p>
                    <a:p>
                      <a:r>
                        <a:rPr lang="en-GB" sz="1200" b="0" dirty="0">
                          <a:solidFill>
                            <a:schemeClr val="tx1"/>
                          </a:solidFill>
                        </a:rPr>
                        <a:t>The existing geo-</a:t>
                      </a:r>
                      <a:r>
                        <a:rPr lang="en-GB" sz="1200" b="0" dirty="0" err="1">
                          <a:solidFill>
                            <a:schemeClr val="tx1"/>
                          </a:solidFill>
                        </a:rPr>
                        <a:t>tek</a:t>
                      </a:r>
                      <a:r>
                        <a:rPr lang="en-GB" sz="1200" b="0" dirty="0">
                          <a:solidFill>
                            <a:schemeClr val="tx1"/>
                          </a:solidFill>
                        </a:rPr>
                        <a:t> style hardstanding on the Green adjacent to Station Road will remain in place, with the timber bollards around the perimeter.</a:t>
                      </a:r>
                    </a:p>
                    <a:p>
                      <a:endParaRPr lang="en-GB" sz="1200" b="0" dirty="0">
                        <a:solidFill>
                          <a:schemeClr val="tx1"/>
                        </a:solidFill>
                      </a:endParaRPr>
                    </a:p>
                    <a:p>
                      <a:r>
                        <a:rPr lang="en-GB" sz="1200" b="0" dirty="0">
                          <a:solidFill>
                            <a:schemeClr val="tx1"/>
                          </a:solidFill>
                        </a:rPr>
                        <a:t>The 2 end bollards will be removable.</a:t>
                      </a:r>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rPr>
                        <a:t>SMA TARMAC SURFACE</a:t>
                      </a:r>
                    </a:p>
                    <a:p>
                      <a:r>
                        <a:rPr lang="en-GB" sz="1200" b="0" dirty="0">
                          <a:solidFill>
                            <a:schemeClr val="tx1"/>
                          </a:solidFill>
                        </a:rPr>
                        <a:t>The SMA Tarmac surface will neatly join with Station Road at the same level it does today.</a:t>
                      </a:r>
                      <a:endParaRPr lang="en-GB" sz="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dirty="0">
                          <a:solidFill>
                            <a:schemeClr val="tx1"/>
                          </a:solidFill>
                        </a:rPr>
                        <a:t>TIMBER BOLLARDS</a:t>
                      </a:r>
                    </a:p>
                    <a:p>
                      <a:r>
                        <a:rPr lang="en-GB" sz="1200" b="0" dirty="0">
                          <a:solidFill>
                            <a:schemeClr val="tx1"/>
                          </a:solidFill>
                        </a:rPr>
                        <a:t>Pressure treated timber 0.7m high bollards positioned 1.8m apart to discourage vehicles from by-passing the physical barrier to short cut through Southside Track.</a:t>
                      </a:r>
                    </a:p>
                    <a:p>
                      <a:endParaRPr lang="en-GB"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2 of the bollards at the end of the GEO-TEK hardstanding will be removable.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a:solidFill>
                            <a:schemeClr val="tx1"/>
                          </a:solidFill>
                          <a:latin typeface="+mn-lt"/>
                          <a:ea typeface="+mn-ea"/>
                          <a:cs typeface="+mn-cs"/>
                        </a:rPr>
                        <a:t>BENCH AND LITTER BIN</a:t>
                      </a:r>
                    </a:p>
                    <a:p>
                      <a:r>
                        <a:rPr lang="en-GB" sz="1200" b="0" kern="1200" dirty="0">
                          <a:solidFill>
                            <a:schemeClr val="tx1"/>
                          </a:solidFill>
                          <a:latin typeface="+mn-lt"/>
                          <a:ea typeface="+mn-ea"/>
                          <a:cs typeface="+mn-cs"/>
                        </a:rPr>
                        <a:t>Existing Timber bench and litter bin will remain in place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6982610"/>
                  </a:ext>
                </a:extLst>
              </a:tr>
            </a:tbl>
          </a:graphicData>
        </a:graphic>
      </p:graphicFrame>
      <p:sp>
        <p:nvSpPr>
          <p:cNvPr id="140" name="TextBox 139">
            <a:extLst>
              <a:ext uri="{FF2B5EF4-FFF2-40B4-BE49-F238E27FC236}">
                <a16:creationId xmlns:a16="http://schemas.microsoft.com/office/drawing/2014/main" id="{D184693D-B3DA-7C25-CDB0-C1A20DC4EC1D}"/>
              </a:ext>
            </a:extLst>
          </p:cNvPr>
          <p:cNvSpPr txBox="1"/>
          <p:nvPr/>
        </p:nvSpPr>
        <p:spPr>
          <a:xfrm>
            <a:off x="11679810" y="6463563"/>
            <a:ext cx="352303" cy="369332"/>
          </a:xfrm>
          <a:prstGeom prst="rect">
            <a:avLst/>
          </a:prstGeom>
          <a:noFill/>
        </p:spPr>
        <p:txBody>
          <a:bodyPr wrap="square" rtlCol="0">
            <a:spAutoFit/>
          </a:bodyPr>
          <a:lstStyle/>
          <a:p>
            <a:r>
              <a:rPr lang="en-GB" b="1" dirty="0">
                <a:solidFill>
                  <a:srgbClr val="0070C0"/>
                </a:solidFill>
              </a:rPr>
              <a:t>9</a:t>
            </a:r>
          </a:p>
        </p:txBody>
      </p:sp>
      <p:sp>
        <p:nvSpPr>
          <p:cNvPr id="141" name="TextBox 140">
            <a:extLst>
              <a:ext uri="{FF2B5EF4-FFF2-40B4-BE49-F238E27FC236}">
                <a16:creationId xmlns:a16="http://schemas.microsoft.com/office/drawing/2014/main" id="{8CCAC7D0-07B3-630A-B5A8-851773F48ECB}"/>
              </a:ext>
            </a:extLst>
          </p:cNvPr>
          <p:cNvSpPr txBox="1"/>
          <p:nvPr/>
        </p:nvSpPr>
        <p:spPr>
          <a:xfrm rot="19762972">
            <a:off x="4738777" y="3147827"/>
            <a:ext cx="2819889" cy="369332"/>
          </a:xfrm>
          <a:prstGeom prst="rect">
            <a:avLst/>
          </a:prstGeom>
          <a:noFill/>
        </p:spPr>
        <p:txBody>
          <a:bodyPr wrap="square" rtlCol="0">
            <a:spAutoFit/>
          </a:bodyPr>
          <a:lstStyle/>
          <a:p>
            <a:r>
              <a:rPr lang="en-GB" dirty="0"/>
              <a:t>STATION ROAD</a:t>
            </a:r>
          </a:p>
        </p:txBody>
      </p:sp>
    </p:spTree>
    <p:extLst>
      <p:ext uri="{BB962C8B-B14F-4D97-AF65-F5344CB8AC3E}">
        <p14:creationId xmlns:p14="http://schemas.microsoft.com/office/powerpoint/2010/main" val="395847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2509</TotalTime>
  <Words>2348</Words>
  <Application>Microsoft Office PowerPoint</Application>
  <PresentationFormat>Widescreen</PresentationFormat>
  <Paragraphs>307</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Arial Black</vt:lpstr>
      <vt:lpstr>Cavolini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Jepson</dc:creator>
  <cp:lastModifiedBy>Julian Jepson</cp:lastModifiedBy>
  <cp:revision>82</cp:revision>
  <cp:lastPrinted>2024-02-22T20:35:05Z</cp:lastPrinted>
  <dcterms:created xsi:type="dcterms:W3CDTF">2024-01-11T12:59:24Z</dcterms:created>
  <dcterms:modified xsi:type="dcterms:W3CDTF">2024-03-27T15:48:38Z</dcterms:modified>
</cp:coreProperties>
</file>